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1"/>
  </p:notesMasterIdLst>
  <p:handoutMasterIdLst>
    <p:handoutMasterId r:id="rId32"/>
  </p:handoutMasterIdLst>
  <p:sldIdLst>
    <p:sldId id="297" r:id="rId2"/>
    <p:sldId id="257" r:id="rId3"/>
    <p:sldId id="260" r:id="rId4"/>
    <p:sldId id="266" r:id="rId5"/>
    <p:sldId id="267" r:id="rId6"/>
    <p:sldId id="268" r:id="rId7"/>
    <p:sldId id="291" r:id="rId8"/>
    <p:sldId id="290" r:id="rId9"/>
    <p:sldId id="269" r:id="rId10"/>
    <p:sldId id="270" r:id="rId11"/>
    <p:sldId id="271" r:id="rId12"/>
    <p:sldId id="272" r:id="rId13"/>
    <p:sldId id="273" r:id="rId14"/>
    <p:sldId id="274" r:id="rId15"/>
    <p:sldId id="300" r:id="rId16"/>
    <p:sldId id="289" r:id="rId17"/>
    <p:sldId id="286" r:id="rId18"/>
    <p:sldId id="287" r:id="rId19"/>
    <p:sldId id="288" r:id="rId20"/>
    <p:sldId id="298" r:id="rId21"/>
    <p:sldId id="299" r:id="rId22"/>
    <p:sldId id="278" r:id="rId23"/>
    <p:sldId id="281" r:id="rId24"/>
    <p:sldId id="292" r:id="rId25"/>
    <p:sldId id="282" r:id="rId26"/>
    <p:sldId id="293" r:id="rId27"/>
    <p:sldId id="294" r:id="rId28"/>
    <p:sldId id="295" r:id="rId29"/>
    <p:sldId id="296" r:id="rId3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0F4F5F"/>
    <a:srgbClr val="565656"/>
    <a:srgbClr val="BEBEBE"/>
    <a:srgbClr val="345825"/>
    <a:srgbClr val="67878F"/>
    <a:srgbClr val="76969E"/>
    <a:srgbClr val="595959"/>
    <a:srgbClr val="79878E"/>
    <a:srgbClr val="889A81"/>
    <a:srgbClr val="798B72"/>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p:restoredLeft sz="22473" autoAdjust="0"/>
    <p:restoredTop sz="94660"/>
  </p:normalViewPr>
  <p:slideViewPr>
    <p:cSldViewPr snapToGrid="0" snapToObjects="1" showGuides="1">
      <p:cViewPr>
        <p:scale>
          <a:sx n="90" d="100"/>
          <a:sy n="90" d="100"/>
        </p:scale>
        <p:origin x="-2892" y="-468"/>
      </p:cViewPr>
      <p:guideLst>
        <p:guide orient="horz" pos="4196"/>
        <p:guide orient="horz" pos="47"/>
        <p:guide orient="horz" pos="2812"/>
        <p:guide pos="2873"/>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6993222-4607-C342-933D-5D43064B7128}" type="datetimeFigureOut">
              <a:rPr lang="en-US" smtClean="0"/>
              <a:t>3/24/2014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8805848-DB4A-0C43-82BB-0AB3DCDE3531}" type="slidenum">
              <a:rPr lang="en-US" smtClean="0"/>
              <a:t>‹#›</a:t>
            </a:fld>
            <a:endParaRPr lang="en-US" dirty="0"/>
          </a:p>
        </p:txBody>
      </p:sp>
    </p:spTree>
    <p:extLst>
      <p:ext uri="{BB962C8B-B14F-4D97-AF65-F5344CB8AC3E}">
        <p14:creationId xmlns:p14="http://schemas.microsoft.com/office/powerpoint/2010/main" val="223686210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EF2F54C-B0D2-D647-BD0F-4FCFB6882C58}" type="datetimeFigureOut">
              <a:rPr lang="en-US" smtClean="0"/>
              <a:t>3/24/2014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0FD016-0657-8E40-B268-A9865F2A394B}" type="slidenum">
              <a:rPr lang="en-US" smtClean="0"/>
              <a:t>‹#›</a:t>
            </a:fld>
            <a:endParaRPr lang="en-US" dirty="0"/>
          </a:p>
        </p:txBody>
      </p:sp>
    </p:spTree>
    <p:extLst>
      <p:ext uri="{BB962C8B-B14F-4D97-AF65-F5344CB8AC3E}">
        <p14:creationId xmlns:p14="http://schemas.microsoft.com/office/powerpoint/2010/main" val="355392612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0FD016-0657-8E40-B268-A9865F2A394B}" type="slidenum">
              <a:rPr lang="en-US" smtClean="0"/>
              <a:t>2</a:t>
            </a:fld>
            <a:endParaRPr lang="en-US" dirty="0"/>
          </a:p>
        </p:txBody>
      </p:sp>
    </p:spTree>
    <p:extLst>
      <p:ext uri="{BB962C8B-B14F-4D97-AF65-F5344CB8AC3E}">
        <p14:creationId xmlns:p14="http://schemas.microsoft.com/office/powerpoint/2010/main" val="39141748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0FD016-0657-8E40-B268-A9865F2A394B}" type="slidenum">
              <a:rPr lang="en-US" smtClean="0"/>
              <a:t>3</a:t>
            </a:fld>
            <a:endParaRPr lang="en-US" dirty="0"/>
          </a:p>
        </p:txBody>
      </p:sp>
    </p:spTree>
    <p:extLst>
      <p:ext uri="{BB962C8B-B14F-4D97-AF65-F5344CB8AC3E}">
        <p14:creationId xmlns:p14="http://schemas.microsoft.com/office/powerpoint/2010/main" val="39141748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0FD016-0657-8E40-B268-A9865F2A394B}" type="slidenum">
              <a:rPr lang="en-US" smtClean="0"/>
              <a:t>4</a:t>
            </a:fld>
            <a:endParaRPr lang="en-US" dirty="0"/>
          </a:p>
        </p:txBody>
      </p:sp>
    </p:spTree>
    <p:extLst>
      <p:ext uri="{BB962C8B-B14F-4D97-AF65-F5344CB8AC3E}">
        <p14:creationId xmlns:p14="http://schemas.microsoft.com/office/powerpoint/2010/main" val="39141748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0FD016-0657-8E40-B268-A9865F2A394B}" type="slidenum">
              <a:rPr lang="en-US" smtClean="0"/>
              <a:t>5</a:t>
            </a:fld>
            <a:endParaRPr lang="en-US" dirty="0"/>
          </a:p>
        </p:txBody>
      </p:sp>
    </p:spTree>
    <p:extLst>
      <p:ext uri="{BB962C8B-B14F-4D97-AF65-F5344CB8AC3E}">
        <p14:creationId xmlns:p14="http://schemas.microsoft.com/office/powerpoint/2010/main" val="39141748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0FD016-0657-8E40-B268-A9865F2A394B}" type="slidenum">
              <a:rPr lang="en-US" smtClean="0"/>
              <a:t>6</a:t>
            </a:fld>
            <a:endParaRPr lang="en-US" dirty="0"/>
          </a:p>
        </p:txBody>
      </p:sp>
    </p:spTree>
    <p:extLst>
      <p:ext uri="{BB962C8B-B14F-4D97-AF65-F5344CB8AC3E}">
        <p14:creationId xmlns:p14="http://schemas.microsoft.com/office/powerpoint/2010/main" val="15086184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0FD016-0657-8E40-B268-A9865F2A394B}" type="slidenum">
              <a:rPr lang="en-US" smtClean="0"/>
              <a:t>7</a:t>
            </a:fld>
            <a:endParaRPr lang="en-US" dirty="0"/>
          </a:p>
        </p:txBody>
      </p:sp>
    </p:spTree>
    <p:extLst>
      <p:ext uri="{BB962C8B-B14F-4D97-AF65-F5344CB8AC3E}">
        <p14:creationId xmlns:p14="http://schemas.microsoft.com/office/powerpoint/2010/main" val="15086184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0FD016-0657-8E40-B268-A9865F2A394B}" type="slidenum">
              <a:rPr lang="en-US" smtClean="0"/>
              <a:t>8</a:t>
            </a:fld>
            <a:endParaRPr lang="en-US" dirty="0"/>
          </a:p>
        </p:txBody>
      </p:sp>
    </p:spTree>
    <p:extLst>
      <p:ext uri="{BB962C8B-B14F-4D97-AF65-F5344CB8AC3E}">
        <p14:creationId xmlns:p14="http://schemas.microsoft.com/office/powerpoint/2010/main" val="15086184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6" name="Rectangle 25"/>
          <p:cNvSpPr/>
          <p:nvPr userDrawn="1"/>
        </p:nvSpPr>
        <p:spPr>
          <a:xfrm>
            <a:off x="0" y="0"/>
            <a:ext cx="9144000" cy="2130425"/>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210612" y="447826"/>
            <a:ext cx="2692348" cy="907004"/>
          </a:xfrm>
          <a:prstGeom prst="rect">
            <a:avLst/>
          </a:prstGeom>
        </p:spPr>
      </p:pic>
      <p:sp>
        <p:nvSpPr>
          <p:cNvPr id="29" name="Rectangle 28"/>
          <p:cNvSpPr/>
          <p:nvPr userDrawn="1"/>
        </p:nvSpPr>
        <p:spPr>
          <a:xfrm>
            <a:off x="0" y="6492874"/>
            <a:ext cx="9144000" cy="365125"/>
          </a:xfrm>
          <a:prstGeom prst="rect">
            <a:avLst/>
          </a:prstGeom>
          <a:solidFill>
            <a:srgbClr val="798B72"/>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32" name="Rectangle 31"/>
          <p:cNvSpPr/>
          <p:nvPr userDrawn="1"/>
        </p:nvSpPr>
        <p:spPr>
          <a:xfrm>
            <a:off x="3175" y="5732433"/>
            <a:ext cx="9144000" cy="760441"/>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lvl="0" algn="ctr"/>
            <a:endParaRPr lang="en-US" dirty="0"/>
          </a:p>
        </p:txBody>
      </p:sp>
      <p:sp>
        <p:nvSpPr>
          <p:cNvPr id="4" name="Date Placeholder 3"/>
          <p:cNvSpPr>
            <a:spLocks noGrp="1"/>
          </p:cNvSpPr>
          <p:nvPr>
            <p:ph type="dt" sz="half" idx="10"/>
          </p:nvPr>
        </p:nvSpPr>
        <p:spPr>
          <a:xfrm>
            <a:off x="3475892" y="6492874"/>
            <a:ext cx="2133600" cy="365125"/>
          </a:xfrm>
        </p:spPr>
        <p:txBody>
          <a:bodyPr/>
          <a:lstStyle>
            <a:lvl1pPr algn="ctr">
              <a:defRPr>
                <a:solidFill>
                  <a:srgbClr val="FFFFFF"/>
                </a:solidFill>
              </a:defRPr>
            </a:lvl1pPr>
          </a:lstStyle>
          <a:p>
            <a:fld id="{7C7314C0-711B-1847-B65D-AE48FB889FCA}" type="datetime4">
              <a:rPr lang="en-US" smtClean="0"/>
              <a:t>March 24, 2014</a:t>
            </a:fld>
            <a:endParaRPr lang="en-US" dirty="0"/>
          </a:p>
        </p:txBody>
      </p:sp>
      <p:sp>
        <p:nvSpPr>
          <p:cNvPr id="40" name="Rectangle 39"/>
          <p:cNvSpPr/>
          <p:nvPr userDrawn="1"/>
        </p:nvSpPr>
        <p:spPr>
          <a:xfrm>
            <a:off x="-1" y="2130425"/>
            <a:ext cx="9144001" cy="3602008"/>
          </a:xfrm>
          <a:prstGeom prst="rect">
            <a:avLst/>
          </a:prstGeom>
          <a:solidFill>
            <a:srgbClr val="76969E"/>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4598859" y="3196417"/>
            <a:ext cx="4512269" cy="1470025"/>
          </a:xfrm>
        </p:spPr>
        <p:txBody>
          <a:bodyPr>
            <a:normAutofit/>
          </a:bodyPr>
          <a:lstStyle>
            <a:lvl1pPr>
              <a:defRPr sz="3600">
                <a:solidFill>
                  <a:schemeClr val="bg1"/>
                </a:solidFill>
                <a:latin typeface="Phinster Extrabold Regular"/>
                <a:cs typeface="Phinster Extrabold Regular"/>
              </a:defRPr>
            </a:lvl1pPr>
          </a:lstStyle>
          <a:p>
            <a:r>
              <a:rPr lang="en-US" dirty="0" smtClean="0"/>
              <a:t>Click to edit Master title style</a:t>
            </a:r>
            <a:endParaRPr lang="en-US" dirty="0"/>
          </a:p>
        </p:txBody>
      </p:sp>
      <p:pic>
        <p:nvPicPr>
          <p:cNvPr id="14" name="Picture 11"/>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10633" y="2130425"/>
            <a:ext cx="2130425" cy="162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p:cNvPicPr>
            <a:picLocks noChangeAspect="1"/>
          </p:cNvPicPr>
          <p:nvPr userDrawn="1"/>
        </p:nvPicPr>
        <p:blipFill rotWithShape="1">
          <a:blip r:embed="rId4">
            <a:extLst>
              <a:ext uri="{28A0092B-C50C-407E-A947-70E740481C1C}">
                <a14:useLocalDpi xmlns:a14="http://schemas.microsoft.com/office/drawing/2010/main"/>
              </a:ext>
            </a:extLst>
          </a:blip>
          <a:srcRect l="-929" t="906" r="929" b="2"/>
          <a:stretch/>
        </p:blipFill>
        <p:spPr bwMode="auto">
          <a:xfrm>
            <a:off x="1908879" y="3827433"/>
            <a:ext cx="2384903"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3"/>
          <p:cNvPicPr>
            <a:picLocks noChangeAspect="1"/>
          </p:cNvPicPr>
          <p:nvPr userDrawn="1"/>
        </p:nvPicPr>
        <p:blipFill>
          <a:blip r:embed="rId5">
            <a:extLst>
              <a:ext uri="{28A0092B-C50C-407E-A947-70E740481C1C}">
                <a14:useLocalDpi xmlns:a14="http://schemas.microsoft.com/office/drawing/2010/main"/>
              </a:ext>
            </a:extLst>
          </a:blip>
          <a:srcRect/>
          <a:stretch>
            <a:fillRect/>
          </a:stretch>
        </p:blipFill>
        <p:spPr bwMode="auto">
          <a:xfrm>
            <a:off x="-10633" y="3827463"/>
            <a:ext cx="1836738"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4"/>
          <p:cNvPicPr>
            <a:picLocks noChangeAspect="1"/>
          </p:cNvPicPr>
          <p:nvPr userDrawn="1"/>
        </p:nvPicPr>
        <p:blipFill>
          <a:blip r:embed="rId6">
            <a:extLst>
              <a:ext uri="{28A0092B-C50C-407E-A947-70E740481C1C}">
                <a14:useLocalDpi xmlns:a14="http://schemas.microsoft.com/office/drawing/2010/main"/>
              </a:ext>
            </a:extLst>
          </a:blip>
          <a:srcRect/>
          <a:stretch>
            <a:fillRect/>
          </a:stretch>
        </p:blipFill>
        <p:spPr bwMode="auto">
          <a:xfrm>
            <a:off x="2216150" y="2130425"/>
            <a:ext cx="2089150" cy="162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Subtitle 1"/>
          <p:cNvSpPr txBox="1">
            <a:spLocks/>
          </p:cNvSpPr>
          <p:nvPr userDrawn="1"/>
        </p:nvSpPr>
        <p:spPr>
          <a:xfrm>
            <a:off x="467833" y="5840047"/>
            <a:ext cx="8229600" cy="529492"/>
          </a:xfrm>
          <a:prstGeom prst="rect">
            <a:avLst/>
          </a:prstGeom>
        </p:spPr>
        <p:txBody>
          <a:bodyPr vert="horz" lIns="91440" tIns="45720" rIns="91440" bIns="45720" rtlCol="0" anchor="ctr">
            <a:normAutofit/>
          </a:bodyPr>
          <a:lstStyle>
            <a:lvl1pPr marL="342900" indent="-342900" algn="l" defTabSz="457200" rtl="0" eaLnBrk="1" latinLnBrk="0" hangingPunct="1">
              <a:spcBef>
                <a:spcPct val="20000"/>
              </a:spcBef>
              <a:buClr>
                <a:srgbClr val="0F4F5F"/>
              </a:buClr>
              <a:buFont typeface="Arial"/>
              <a:buChar char="•"/>
              <a:defRPr sz="3200" kern="1200">
                <a:solidFill>
                  <a:schemeClr val="tx1">
                    <a:lumMod val="65000"/>
                    <a:lumOff val="35000"/>
                  </a:schemeClr>
                </a:solidFill>
                <a:latin typeface="Phinster Fine Regular"/>
                <a:ea typeface="+mn-ea"/>
                <a:cs typeface="Phinster Fine Regular"/>
              </a:defRPr>
            </a:lvl1pPr>
            <a:lvl2pPr marL="742950" indent="-285750" algn="l" defTabSz="457200" rtl="0" eaLnBrk="1" latinLnBrk="0" hangingPunct="1">
              <a:spcBef>
                <a:spcPct val="20000"/>
              </a:spcBef>
              <a:buClr>
                <a:srgbClr val="0F4F5F"/>
              </a:buClr>
              <a:buFont typeface="Arial"/>
              <a:buChar char="–"/>
              <a:defRPr sz="2800" kern="1200">
                <a:solidFill>
                  <a:schemeClr val="tx1">
                    <a:lumMod val="65000"/>
                    <a:lumOff val="35000"/>
                  </a:schemeClr>
                </a:solidFill>
                <a:latin typeface="Phinster Fine Regular"/>
                <a:ea typeface="+mn-ea"/>
                <a:cs typeface="Phinster Fine Regular"/>
              </a:defRPr>
            </a:lvl2pPr>
            <a:lvl3pPr marL="1143000" indent="-228600" algn="l" defTabSz="457200" rtl="0" eaLnBrk="1" latinLnBrk="0" hangingPunct="1">
              <a:spcBef>
                <a:spcPct val="20000"/>
              </a:spcBef>
              <a:buClr>
                <a:srgbClr val="0F4F5F"/>
              </a:buClr>
              <a:buFont typeface="Arial"/>
              <a:buChar char="•"/>
              <a:defRPr sz="2400" kern="1200">
                <a:solidFill>
                  <a:schemeClr val="tx1">
                    <a:lumMod val="65000"/>
                    <a:lumOff val="35000"/>
                  </a:schemeClr>
                </a:solidFill>
                <a:latin typeface="Phinster Fine Regular"/>
                <a:ea typeface="+mn-ea"/>
                <a:cs typeface="Phinster Fine Regular"/>
              </a:defRPr>
            </a:lvl3pPr>
            <a:lvl4pPr marL="1600200" indent="-228600" algn="l" defTabSz="457200" rtl="0" eaLnBrk="1" latinLnBrk="0" hangingPunct="1">
              <a:spcBef>
                <a:spcPct val="20000"/>
              </a:spcBef>
              <a:buClr>
                <a:srgbClr val="0F4F5F"/>
              </a:buClr>
              <a:buFont typeface="Arial"/>
              <a:buChar char="–"/>
              <a:defRPr sz="2000" kern="1200">
                <a:solidFill>
                  <a:schemeClr val="tx1">
                    <a:lumMod val="65000"/>
                    <a:lumOff val="35000"/>
                  </a:schemeClr>
                </a:solidFill>
                <a:latin typeface="Phinster Fine Regular"/>
                <a:ea typeface="+mn-ea"/>
                <a:cs typeface="Phinster Fine Regular"/>
              </a:defRPr>
            </a:lvl4pPr>
            <a:lvl5pPr marL="2057400" indent="-228600" algn="l" defTabSz="457200" rtl="0" eaLnBrk="1" latinLnBrk="0" hangingPunct="1">
              <a:spcBef>
                <a:spcPct val="20000"/>
              </a:spcBef>
              <a:buClr>
                <a:srgbClr val="0F4F5F"/>
              </a:buClr>
              <a:buFont typeface="Arial"/>
              <a:buChar char="»"/>
              <a:defRPr sz="2000" kern="1200">
                <a:solidFill>
                  <a:schemeClr val="tx1">
                    <a:lumMod val="65000"/>
                    <a:lumOff val="35000"/>
                  </a:schemeClr>
                </a:solidFill>
                <a:latin typeface="Phinster Fine Regular"/>
                <a:ea typeface="+mn-ea"/>
                <a:cs typeface="Phinster Fine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400" dirty="0" smtClean="0"/>
              <a:t>Exceptional Management for Your Community.  Delivered.</a:t>
            </a:r>
            <a:endParaRPr lang="en-US" sz="2400" dirty="0"/>
          </a:p>
        </p:txBody>
      </p:sp>
    </p:spTree>
    <p:extLst>
      <p:ext uri="{BB962C8B-B14F-4D97-AF65-F5344CB8AC3E}">
        <p14:creationId xmlns:p14="http://schemas.microsoft.com/office/powerpoint/2010/main" val="3886597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Rectangle 5"/>
          <p:cNvSpPr/>
          <p:nvPr userDrawn="1"/>
        </p:nvSpPr>
        <p:spPr>
          <a:xfrm>
            <a:off x="0" y="6219191"/>
            <a:ext cx="9144000" cy="638809"/>
          </a:xfrm>
          <a:prstGeom prst="rect">
            <a:avLst/>
          </a:prstGeom>
          <a:solidFill>
            <a:srgbClr val="889A8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7" name="Footer Placeholder 4"/>
          <p:cNvSpPr>
            <a:spLocks noGrp="1"/>
          </p:cNvSpPr>
          <p:nvPr>
            <p:ph type="ftr" sz="quarter" idx="3"/>
          </p:nvPr>
        </p:nvSpPr>
        <p:spPr>
          <a:xfrm>
            <a:off x="3124200" y="6356033"/>
            <a:ext cx="2895600" cy="365125"/>
          </a:xfrm>
          <a:prstGeom prst="rect">
            <a:avLst/>
          </a:prstGeom>
        </p:spPr>
        <p:txBody>
          <a:bodyPr vert="horz" lIns="91440" tIns="45720" rIns="91440" bIns="45720" rtlCol="0" anchor="ctr"/>
          <a:lstStyle>
            <a:lvl1pPr algn="ctr">
              <a:defRPr sz="1200" b="0" i="0">
                <a:solidFill>
                  <a:srgbClr val="345825"/>
                </a:solidFill>
                <a:latin typeface="Phinster Fine Regular"/>
                <a:cs typeface="Phinster Fine Regular"/>
              </a:defRPr>
            </a:lvl1pPr>
          </a:lstStyle>
          <a:p>
            <a:r>
              <a:rPr lang="en-US" dirty="0" smtClean="0"/>
              <a:t>Comprehensive Community Management Solutions</a:t>
            </a:r>
          </a:p>
        </p:txBody>
      </p:sp>
      <p:sp>
        <p:nvSpPr>
          <p:cNvPr id="8" name="Slide Number Placeholder 5"/>
          <p:cNvSpPr>
            <a:spLocks noGrp="1"/>
          </p:cNvSpPr>
          <p:nvPr>
            <p:ph type="sldNum" sz="quarter" idx="4"/>
          </p:nvPr>
        </p:nvSpPr>
        <p:spPr>
          <a:xfrm>
            <a:off x="7792563" y="6356033"/>
            <a:ext cx="735594" cy="365125"/>
          </a:xfrm>
          <a:prstGeom prst="rect">
            <a:avLst/>
          </a:prstGeom>
        </p:spPr>
        <p:txBody>
          <a:bodyPr vert="horz" lIns="91440" tIns="45720" rIns="91440" bIns="45720" rtlCol="0" anchor="ctr"/>
          <a:lstStyle>
            <a:lvl1pPr algn="ctr">
              <a:defRPr sz="1200" b="0" i="0">
                <a:solidFill>
                  <a:srgbClr val="345825"/>
                </a:solidFill>
                <a:latin typeface="Phinster Fine Regular"/>
                <a:cs typeface="Phinster Fine Regular"/>
              </a:defRPr>
            </a:lvl1pPr>
          </a:lstStyle>
          <a:p>
            <a:fld id="{CEE44A12-C095-A14E-9819-8386363D8EDF}" type="slidenum">
              <a:rPr lang="en-US" smtClean="0"/>
              <a:pPr/>
              <a:t>‹#›</a:t>
            </a:fld>
            <a:endParaRPr lang="en-US" dirty="0"/>
          </a:p>
        </p:txBody>
      </p:sp>
      <p:grpSp>
        <p:nvGrpSpPr>
          <p:cNvPr id="9" name="Group 8"/>
          <p:cNvGrpSpPr/>
          <p:nvPr userDrawn="1"/>
        </p:nvGrpSpPr>
        <p:grpSpPr>
          <a:xfrm>
            <a:off x="7633920" y="6375785"/>
            <a:ext cx="325621" cy="325621"/>
            <a:chOff x="7996800" y="6375785"/>
            <a:chExt cx="325621" cy="325621"/>
          </a:xfrm>
        </p:grpSpPr>
        <p:sp>
          <p:nvSpPr>
            <p:cNvPr id="10" name="Oval 9"/>
            <p:cNvSpPr/>
            <p:nvPr userDrawn="1"/>
          </p:nvSpPr>
          <p:spPr>
            <a:xfrm>
              <a:off x="7996800" y="6375785"/>
              <a:ext cx="325621" cy="325621"/>
            </a:xfrm>
            <a:prstGeom prst="ellipse">
              <a:avLst/>
            </a:prstGeom>
            <a:solidFill>
              <a:srgbClr val="34582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sp>
          <p:nvSpPr>
            <p:cNvPr id="11" name="Isosceles Triangle 10"/>
            <p:cNvSpPr/>
            <p:nvPr userDrawn="1"/>
          </p:nvSpPr>
          <p:spPr>
            <a:xfrm rot="16200000">
              <a:off x="8077086" y="6475666"/>
              <a:ext cx="145998" cy="125860"/>
            </a:xfrm>
            <a:prstGeom prst="triangl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grpSp>
      <p:grpSp>
        <p:nvGrpSpPr>
          <p:cNvPr id="12" name="Group 11"/>
          <p:cNvGrpSpPr/>
          <p:nvPr userDrawn="1"/>
        </p:nvGrpSpPr>
        <p:grpSpPr>
          <a:xfrm>
            <a:off x="8361179" y="6375785"/>
            <a:ext cx="325621" cy="325621"/>
            <a:chOff x="8361179" y="6375785"/>
            <a:chExt cx="325621" cy="325621"/>
          </a:xfrm>
        </p:grpSpPr>
        <p:sp>
          <p:nvSpPr>
            <p:cNvPr id="13" name="Oval 12"/>
            <p:cNvSpPr/>
            <p:nvPr userDrawn="1"/>
          </p:nvSpPr>
          <p:spPr>
            <a:xfrm>
              <a:off x="8361179" y="6375785"/>
              <a:ext cx="325621" cy="325621"/>
            </a:xfrm>
            <a:prstGeom prst="ellipse">
              <a:avLst/>
            </a:prstGeom>
            <a:solidFill>
              <a:srgbClr val="34582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sp>
          <p:nvSpPr>
            <p:cNvPr id="14" name="Isosceles Triangle 13"/>
            <p:cNvSpPr/>
            <p:nvPr userDrawn="1"/>
          </p:nvSpPr>
          <p:spPr>
            <a:xfrm rot="5400000" flipH="1">
              <a:off x="8465047" y="6475665"/>
              <a:ext cx="145998" cy="125860"/>
            </a:xfrm>
            <a:prstGeom prst="triangl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grpSp>
      <p:pic>
        <p:nvPicPr>
          <p:cNvPr id="15" name="Picture 14" descr="RM_logo_4C.eps"/>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07788" y="6374785"/>
            <a:ext cx="1201271" cy="327620"/>
          </a:xfrm>
          <a:prstGeom prst="rect">
            <a:avLst/>
          </a:prstGeom>
        </p:spPr>
      </p:pic>
    </p:spTree>
    <p:extLst>
      <p:ext uri="{BB962C8B-B14F-4D97-AF65-F5344CB8AC3E}">
        <p14:creationId xmlns:p14="http://schemas.microsoft.com/office/powerpoint/2010/main" val="357191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49294"/>
            <a:ext cx="9144000" cy="4676869"/>
          </a:xfrm>
        </p:spPr>
        <p:txBody>
          <a:bodyPr>
            <a:normAutofit/>
          </a:bodyPr>
          <a:lstStyle>
            <a:lvl1pPr>
              <a:buClr>
                <a:srgbClr val="0F4F5F"/>
              </a:buClr>
              <a:defRPr sz="2800">
                <a:solidFill>
                  <a:schemeClr val="tx1">
                    <a:lumMod val="65000"/>
                    <a:lumOff val="35000"/>
                  </a:schemeClr>
                </a:solidFill>
              </a:defRPr>
            </a:lvl1pPr>
            <a:lvl2pPr>
              <a:buClr>
                <a:srgbClr val="0F4F5F"/>
              </a:buClr>
              <a:defRPr sz="2400">
                <a:solidFill>
                  <a:schemeClr val="tx1">
                    <a:lumMod val="65000"/>
                    <a:lumOff val="35000"/>
                  </a:schemeClr>
                </a:solidFill>
              </a:defRPr>
            </a:lvl2pPr>
            <a:lvl3pPr>
              <a:buClr>
                <a:srgbClr val="0F4F5F"/>
              </a:buClr>
              <a:defRPr sz="2000">
                <a:solidFill>
                  <a:schemeClr val="tx1">
                    <a:lumMod val="65000"/>
                    <a:lumOff val="35000"/>
                  </a:schemeClr>
                </a:solidFill>
              </a:defRPr>
            </a:lvl3pPr>
            <a:lvl4pPr>
              <a:buClr>
                <a:srgbClr val="0F4F5F"/>
              </a:buClr>
              <a:defRPr sz="1800">
                <a:solidFill>
                  <a:schemeClr val="tx1">
                    <a:lumMod val="65000"/>
                    <a:lumOff val="35000"/>
                  </a:schemeClr>
                </a:solidFill>
              </a:defRPr>
            </a:lvl4pPr>
            <a:lvl5pPr>
              <a:buClr>
                <a:srgbClr val="0F4F5F"/>
              </a:buClr>
              <a:defRPr sz="1800">
                <a:solidFill>
                  <a:schemeClr val="tx1">
                    <a:lumMod val="65000"/>
                    <a:lumOff val="3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userDrawn="1"/>
        </p:nvSpPr>
        <p:spPr>
          <a:xfrm>
            <a:off x="0" y="0"/>
            <a:ext cx="9144000" cy="1344168"/>
          </a:xfrm>
          <a:prstGeom prst="rect">
            <a:avLst/>
          </a:prstGeom>
          <a:solidFill>
            <a:srgbClr val="DCDCDC"/>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8" name="Rectangle 7"/>
          <p:cNvSpPr/>
          <p:nvPr userDrawn="1"/>
        </p:nvSpPr>
        <p:spPr>
          <a:xfrm>
            <a:off x="0" y="6219191"/>
            <a:ext cx="9144000" cy="638809"/>
          </a:xfrm>
          <a:prstGeom prst="rect">
            <a:avLst/>
          </a:prstGeom>
          <a:solidFill>
            <a:srgbClr val="889A8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2" name="Title 1"/>
          <p:cNvSpPr>
            <a:spLocks noGrp="1"/>
          </p:cNvSpPr>
          <p:nvPr>
            <p:ph type="title"/>
          </p:nvPr>
        </p:nvSpPr>
        <p:spPr>
          <a:xfrm>
            <a:off x="457200" y="95346"/>
            <a:ext cx="8229600" cy="1143000"/>
          </a:xfrm>
        </p:spPr>
        <p:txBody>
          <a:bodyPr/>
          <a:lstStyle>
            <a:lvl1pPr>
              <a:defRPr>
                <a:solidFill>
                  <a:schemeClr val="tx1">
                    <a:lumMod val="65000"/>
                    <a:lumOff val="35000"/>
                  </a:schemeClr>
                </a:solidFill>
              </a:defRPr>
            </a:lvl1pPr>
          </a:lstStyle>
          <a:p>
            <a:r>
              <a:rPr lang="en-US" dirty="0" smtClean="0"/>
              <a:t>Click to edit Master title style</a:t>
            </a:r>
            <a:endParaRPr lang="en-US" dirty="0"/>
          </a:p>
        </p:txBody>
      </p:sp>
      <p:sp>
        <p:nvSpPr>
          <p:cNvPr id="9" name="Footer Placeholder 4"/>
          <p:cNvSpPr>
            <a:spLocks noGrp="1"/>
          </p:cNvSpPr>
          <p:nvPr>
            <p:ph type="ftr" sz="quarter" idx="3"/>
          </p:nvPr>
        </p:nvSpPr>
        <p:spPr>
          <a:xfrm>
            <a:off x="3124200" y="6356033"/>
            <a:ext cx="2895600" cy="365125"/>
          </a:xfrm>
          <a:prstGeom prst="rect">
            <a:avLst/>
          </a:prstGeom>
        </p:spPr>
        <p:txBody>
          <a:bodyPr vert="horz" lIns="91440" tIns="45720" rIns="91440" bIns="45720" rtlCol="0" anchor="ctr"/>
          <a:lstStyle>
            <a:lvl1pPr algn="ctr">
              <a:defRPr sz="1200" b="0" i="0">
                <a:solidFill>
                  <a:srgbClr val="345825"/>
                </a:solidFill>
                <a:latin typeface="Phinster Fine Regular"/>
                <a:cs typeface="Phinster Fine Regular"/>
              </a:defRPr>
            </a:lvl1pPr>
          </a:lstStyle>
          <a:p>
            <a:r>
              <a:rPr lang="en-US" dirty="0" smtClean="0"/>
              <a:t>Comprehensive Community Management Solutions</a:t>
            </a:r>
            <a:endParaRPr lang="en-US" dirty="0"/>
          </a:p>
        </p:txBody>
      </p:sp>
      <p:sp>
        <p:nvSpPr>
          <p:cNvPr id="10" name="Slide Number Placeholder 5"/>
          <p:cNvSpPr>
            <a:spLocks noGrp="1"/>
          </p:cNvSpPr>
          <p:nvPr>
            <p:ph type="sldNum" sz="quarter" idx="4"/>
          </p:nvPr>
        </p:nvSpPr>
        <p:spPr>
          <a:xfrm>
            <a:off x="7792563" y="6356033"/>
            <a:ext cx="735594" cy="365125"/>
          </a:xfrm>
          <a:prstGeom prst="rect">
            <a:avLst/>
          </a:prstGeom>
        </p:spPr>
        <p:txBody>
          <a:bodyPr vert="horz" lIns="91440" tIns="45720" rIns="91440" bIns="45720" rtlCol="0" anchor="ctr"/>
          <a:lstStyle>
            <a:lvl1pPr algn="ctr">
              <a:defRPr sz="1200" b="0" i="0">
                <a:solidFill>
                  <a:srgbClr val="345825"/>
                </a:solidFill>
                <a:latin typeface="Phinster Fine Regular"/>
                <a:cs typeface="Phinster Fine Regular"/>
              </a:defRPr>
            </a:lvl1pPr>
          </a:lstStyle>
          <a:p>
            <a:fld id="{CEE44A12-C095-A14E-9819-8386363D8EDF}" type="slidenum">
              <a:rPr lang="en-US" smtClean="0"/>
              <a:pPr/>
              <a:t>‹#›</a:t>
            </a:fld>
            <a:endParaRPr lang="en-US" dirty="0"/>
          </a:p>
        </p:txBody>
      </p:sp>
      <p:grpSp>
        <p:nvGrpSpPr>
          <p:cNvPr id="5" name="Group 4"/>
          <p:cNvGrpSpPr/>
          <p:nvPr userDrawn="1"/>
        </p:nvGrpSpPr>
        <p:grpSpPr>
          <a:xfrm>
            <a:off x="7633920" y="6375785"/>
            <a:ext cx="325621" cy="325621"/>
            <a:chOff x="7996800" y="6375785"/>
            <a:chExt cx="325621" cy="325621"/>
          </a:xfrm>
        </p:grpSpPr>
        <p:sp>
          <p:nvSpPr>
            <p:cNvPr id="12" name="Oval 11"/>
            <p:cNvSpPr/>
            <p:nvPr userDrawn="1"/>
          </p:nvSpPr>
          <p:spPr>
            <a:xfrm>
              <a:off x="7996800" y="6375785"/>
              <a:ext cx="325621" cy="325621"/>
            </a:xfrm>
            <a:prstGeom prst="ellipse">
              <a:avLst/>
            </a:prstGeom>
            <a:solidFill>
              <a:srgbClr val="34582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sp>
          <p:nvSpPr>
            <p:cNvPr id="14" name="Isosceles Triangle 13"/>
            <p:cNvSpPr/>
            <p:nvPr userDrawn="1"/>
          </p:nvSpPr>
          <p:spPr>
            <a:xfrm rot="16200000">
              <a:off x="8077086" y="6475666"/>
              <a:ext cx="145998" cy="125860"/>
            </a:xfrm>
            <a:prstGeom prst="triangl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grpSp>
      <p:grpSp>
        <p:nvGrpSpPr>
          <p:cNvPr id="4" name="Group 3"/>
          <p:cNvGrpSpPr/>
          <p:nvPr userDrawn="1"/>
        </p:nvGrpSpPr>
        <p:grpSpPr>
          <a:xfrm>
            <a:off x="8361179" y="6375785"/>
            <a:ext cx="325621" cy="325621"/>
            <a:chOff x="8361179" y="6375785"/>
            <a:chExt cx="325621" cy="325621"/>
          </a:xfrm>
        </p:grpSpPr>
        <p:sp>
          <p:nvSpPr>
            <p:cNvPr id="13" name="Oval 12"/>
            <p:cNvSpPr/>
            <p:nvPr userDrawn="1"/>
          </p:nvSpPr>
          <p:spPr>
            <a:xfrm>
              <a:off x="8361179" y="6375785"/>
              <a:ext cx="325621" cy="325621"/>
            </a:xfrm>
            <a:prstGeom prst="ellipse">
              <a:avLst/>
            </a:prstGeom>
            <a:solidFill>
              <a:srgbClr val="34582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sp>
          <p:nvSpPr>
            <p:cNvPr id="15" name="Isosceles Triangle 14"/>
            <p:cNvSpPr/>
            <p:nvPr userDrawn="1"/>
          </p:nvSpPr>
          <p:spPr>
            <a:xfrm rot="5400000" flipH="1">
              <a:off x="8465047" y="6475665"/>
              <a:ext cx="145998" cy="125860"/>
            </a:xfrm>
            <a:prstGeom prst="triangl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grpSp>
      <p:pic>
        <p:nvPicPr>
          <p:cNvPr id="16" name="Picture 15" descr="RM_logo_4C.eps"/>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07788" y="6374785"/>
            <a:ext cx="1201271" cy="327620"/>
          </a:xfrm>
          <a:prstGeom prst="rect">
            <a:avLst/>
          </a:prstGeom>
        </p:spPr>
      </p:pic>
    </p:spTree>
    <p:extLst>
      <p:ext uri="{BB962C8B-B14F-4D97-AF65-F5344CB8AC3E}">
        <p14:creationId xmlns:p14="http://schemas.microsoft.com/office/powerpoint/2010/main" val="4607072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p:nvPr userDrawn="1"/>
        </p:nvSpPr>
        <p:spPr>
          <a:xfrm>
            <a:off x="0" y="0"/>
            <a:ext cx="9144000" cy="1344168"/>
          </a:xfrm>
          <a:prstGeom prst="rect">
            <a:avLst/>
          </a:prstGeom>
          <a:solidFill>
            <a:srgbClr val="DCDCDC"/>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9" name="Rectangle 8"/>
          <p:cNvSpPr/>
          <p:nvPr userDrawn="1"/>
        </p:nvSpPr>
        <p:spPr>
          <a:xfrm>
            <a:off x="0" y="6219191"/>
            <a:ext cx="9144000" cy="638809"/>
          </a:xfrm>
          <a:prstGeom prst="rect">
            <a:avLst/>
          </a:prstGeom>
          <a:solidFill>
            <a:srgbClr val="889A8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10" name="Footer Placeholder 4"/>
          <p:cNvSpPr>
            <a:spLocks noGrp="1"/>
          </p:cNvSpPr>
          <p:nvPr>
            <p:ph type="ftr" sz="quarter" idx="3"/>
          </p:nvPr>
        </p:nvSpPr>
        <p:spPr>
          <a:xfrm>
            <a:off x="3124200" y="6356033"/>
            <a:ext cx="2895600" cy="365125"/>
          </a:xfrm>
          <a:prstGeom prst="rect">
            <a:avLst/>
          </a:prstGeom>
        </p:spPr>
        <p:txBody>
          <a:bodyPr vert="horz" lIns="91440" tIns="45720" rIns="91440" bIns="45720" rtlCol="0" anchor="ctr"/>
          <a:lstStyle>
            <a:lvl1pPr algn="ctr">
              <a:defRPr sz="1200" b="0" i="0">
                <a:solidFill>
                  <a:srgbClr val="345825"/>
                </a:solidFill>
                <a:latin typeface="Phinster Fine Regular"/>
                <a:cs typeface="Phinster Fine Regular"/>
              </a:defRPr>
            </a:lvl1pPr>
          </a:lstStyle>
          <a:p>
            <a:r>
              <a:rPr lang="en-US" dirty="0" smtClean="0"/>
              <a:t>Comprehensive Community Management Solutions</a:t>
            </a:r>
          </a:p>
        </p:txBody>
      </p:sp>
      <p:sp>
        <p:nvSpPr>
          <p:cNvPr id="11" name="Slide Number Placeholder 5"/>
          <p:cNvSpPr>
            <a:spLocks noGrp="1"/>
          </p:cNvSpPr>
          <p:nvPr>
            <p:ph type="sldNum" sz="quarter" idx="4"/>
          </p:nvPr>
        </p:nvSpPr>
        <p:spPr>
          <a:xfrm>
            <a:off x="7792563" y="6356033"/>
            <a:ext cx="735594" cy="365125"/>
          </a:xfrm>
          <a:prstGeom prst="rect">
            <a:avLst/>
          </a:prstGeom>
        </p:spPr>
        <p:txBody>
          <a:bodyPr vert="horz" lIns="91440" tIns="45720" rIns="91440" bIns="45720" rtlCol="0" anchor="ctr"/>
          <a:lstStyle>
            <a:lvl1pPr algn="ctr">
              <a:defRPr sz="1200" b="0" i="0">
                <a:solidFill>
                  <a:srgbClr val="345825"/>
                </a:solidFill>
                <a:latin typeface="Phinster Fine Regular"/>
                <a:cs typeface="Phinster Fine Regular"/>
              </a:defRPr>
            </a:lvl1pPr>
          </a:lstStyle>
          <a:p>
            <a:fld id="{CEE44A12-C095-A14E-9819-8386363D8EDF}" type="slidenum">
              <a:rPr lang="en-US" smtClean="0"/>
              <a:pPr/>
              <a:t>‹#›</a:t>
            </a:fld>
            <a:endParaRPr lang="en-US" dirty="0"/>
          </a:p>
        </p:txBody>
      </p:sp>
      <p:grpSp>
        <p:nvGrpSpPr>
          <p:cNvPr id="12" name="Group 11"/>
          <p:cNvGrpSpPr/>
          <p:nvPr userDrawn="1"/>
        </p:nvGrpSpPr>
        <p:grpSpPr>
          <a:xfrm>
            <a:off x="7633920" y="6375785"/>
            <a:ext cx="325621" cy="325621"/>
            <a:chOff x="7996800" y="6375785"/>
            <a:chExt cx="325621" cy="325621"/>
          </a:xfrm>
        </p:grpSpPr>
        <p:sp>
          <p:nvSpPr>
            <p:cNvPr id="13" name="Oval 12"/>
            <p:cNvSpPr/>
            <p:nvPr userDrawn="1"/>
          </p:nvSpPr>
          <p:spPr>
            <a:xfrm>
              <a:off x="7996800" y="6375785"/>
              <a:ext cx="325621" cy="325621"/>
            </a:xfrm>
            <a:prstGeom prst="ellipse">
              <a:avLst/>
            </a:prstGeom>
            <a:solidFill>
              <a:srgbClr val="34582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sp>
          <p:nvSpPr>
            <p:cNvPr id="14" name="Isosceles Triangle 13"/>
            <p:cNvSpPr/>
            <p:nvPr userDrawn="1"/>
          </p:nvSpPr>
          <p:spPr>
            <a:xfrm rot="16200000">
              <a:off x="8077086" y="6475666"/>
              <a:ext cx="145998" cy="125860"/>
            </a:xfrm>
            <a:prstGeom prst="triangl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grpSp>
      <p:grpSp>
        <p:nvGrpSpPr>
          <p:cNvPr id="15" name="Group 14"/>
          <p:cNvGrpSpPr/>
          <p:nvPr userDrawn="1"/>
        </p:nvGrpSpPr>
        <p:grpSpPr>
          <a:xfrm>
            <a:off x="8361179" y="6375785"/>
            <a:ext cx="325621" cy="325621"/>
            <a:chOff x="8361179" y="6375785"/>
            <a:chExt cx="325621" cy="325621"/>
          </a:xfrm>
        </p:grpSpPr>
        <p:sp>
          <p:nvSpPr>
            <p:cNvPr id="16" name="Oval 15"/>
            <p:cNvSpPr/>
            <p:nvPr userDrawn="1"/>
          </p:nvSpPr>
          <p:spPr>
            <a:xfrm>
              <a:off x="8361179" y="6375785"/>
              <a:ext cx="325621" cy="325621"/>
            </a:xfrm>
            <a:prstGeom prst="ellipse">
              <a:avLst/>
            </a:prstGeom>
            <a:solidFill>
              <a:srgbClr val="34582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sp>
          <p:nvSpPr>
            <p:cNvPr id="17" name="Isosceles Triangle 16"/>
            <p:cNvSpPr/>
            <p:nvPr userDrawn="1"/>
          </p:nvSpPr>
          <p:spPr>
            <a:xfrm rot="5400000" flipH="1">
              <a:off x="8465047" y="6475665"/>
              <a:ext cx="145998" cy="125860"/>
            </a:xfrm>
            <a:prstGeom prst="triangl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grpSp>
      <p:pic>
        <p:nvPicPr>
          <p:cNvPr id="18" name="Picture 17" descr="RM_logo_4C.eps"/>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07788" y="6374785"/>
            <a:ext cx="1201271" cy="327620"/>
          </a:xfrm>
          <a:prstGeom prst="rect">
            <a:avLst/>
          </a:prstGeom>
        </p:spPr>
      </p:pic>
      <p:sp>
        <p:nvSpPr>
          <p:cNvPr id="2" name="Title 1"/>
          <p:cNvSpPr>
            <a:spLocks noGrp="1"/>
          </p:cNvSpPr>
          <p:nvPr>
            <p:ph type="title"/>
          </p:nvPr>
        </p:nvSpPr>
        <p:spPr>
          <a:xfrm>
            <a:off x="457200" y="88900"/>
            <a:ext cx="8229600" cy="1143000"/>
          </a:xfrm>
        </p:spPr>
        <p:txBody>
          <a:bodyPr/>
          <a:lstStyle>
            <a:lvl1pPr>
              <a:defRPr>
                <a:solidFill>
                  <a:schemeClr val="tx1">
                    <a:lumMod val="65000"/>
                    <a:lumOff val="35000"/>
                  </a:schemeClr>
                </a:solidFill>
              </a:defRPr>
            </a:lvl1pPr>
          </a:lstStyle>
          <a:p>
            <a:r>
              <a:rPr lang="en-US" smtClean="0"/>
              <a:t>Click to edit Master title style</a:t>
            </a:r>
            <a:endParaRPr lang="en-US"/>
          </a:p>
        </p:txBody>
      </p:sp>
      <p:sp>
        <p:nvSpPr>
          <p:cNvPr id="3" name="Content Placeholder 2"/>
          <p:cNvSpPr>
            <a:spLocks noGrp="1"/>
          </p:cNvSpPr>
          <p:nvPr>
            <p:ph sz="half" idx="1"/>
          </p:nvPr>
        </p:nvSpPr>
        <p:spPr>
          <a:xfrm>
            <a:off x="0" y="1436688"/>
            <a:ext cx="4495800" cy="4689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36688"/>
            <a:ext cx="4495800" cy="4689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744044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0" y="1436688"/>
            <a:ext cx="4497388" cy="639762"/>
          </a:xfrm>
          <a:solidFill>
            <a:srgbClr val="0F4F5F">
              <a:alpha val="75000"/>
            </a:srgbClr>
          </a:solidFill>
        </p:spPr>
        <p:txBody>
          <a:bodyPr anchor="ctr"/>
          <a:lstStyle>
            <a:lvl1pPr marL="0" indent="0" algn="ctr">
              <a:buNone/>
              <a:defRPr sz="2400" b="1">
                <a:solidFill>
                  <a:schemeClr val="bg1"/>
                </a:solidFill>
                <a:latin typeface="Phinster Extrabold Regular"/>
                <a:cs typeface="Phinster Extrabold Regular"/>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0" y="2076450"/>
            <a:ext cx="4497388" cy="4049713"/>
          </a:xfrm>
        </p:spPr>
        <p:txBody>
          <a:bodyPr>
            <a:normAutofit/>
          </a:bodyPr>
          <a:lstStyle>
            <a:lvl1pPr marL="568325" indent="-344488">
              <a:defRPr sz="2000"/>
            </a:lvl1pPr>
            <a:lvl2pPr marL="911225" indent="-284163">
              <a:defRPr sz="1800"/>
            </a:lvl2pPr>
            <a:lvl3pPr marL="1314450" indent="-223838">
              <a:defRPr sz="1600"/>
            </a:lvl3pPr>
            <a:lvl4pPr marL="1778000" indent="-239713">
              <a:defRPr sz="1400"/>
            </a:lvl4pPr>
            <a:lvl5pPr>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436688"/>
            <a:ext cx="4498975" cy="639762"/>
          </a:xfrm>
          <a:solidFill>
            <a:srgbClr val="0F4F5F">
              <a:alpha val="75000"/>
            </a:srgbClr>
          </a:solidFill>
        </p:spPr>
        <p:txBody>
          <a:bodyPr anchor="ctr"/>
          <a:lstStyle>
            <a:lvl1pPr marL="0" indent="0" algn="ctr">
              <a:buNone/>
              <a:defRPr sz="2400" b="1">
                <a:solidFill>
                  <a:schemeClr val="bg1"/>
                </a:solidFill>
                <a:latin typeface="Phinster Extrabold Regular"/>
                <a:cs typeface="Phinster Extrabold Regular"/>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076450"/>
            <a:ext cx="4498975" cy="4049713"/>
          </a:xfrm>
        </p:spPr>
        <p:txBody>
          <a:bodyPr>
            <a:normAutofit/>
          </a:bodyPr>
          <a:lstStyle>
            <a:lvl1pPr marL="568325" indent="-344488">
              <a:defRPr sz="2000"/>
            </a:lvl1pPr>
            <a:lvl2pPr marL="911225" indent="-284163">
              <a:defRPr sz="1800"/>
            </a:lvl2pPr>
            <a:lvl3pPr marL="1314450" indent="-223838">
              <a:defRPr sz="1600"/>
            </a:lvl3pPr>
            <a:lvl4pPr marL="1778000" indent="-239713">
              <a:defRPr sz="1400"/>
            </a:lvl4pPr>
            <a:lvl5pPr marL="2225675" indent="-223838">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Rectangle 19"/>
          <p:cNvSpPr/>
          <p:nvPr userDrawn="1"/>
        </p:nvSpPr>
        <p:spPr>
          <a:xfrm>
            <a:off x="0" y="0"/>
            <a:ext cx="9144000" cy="1344168"/>
          </a:xfrm>
          <a:prstGeom prst="rect">
            <a:avLst/>
          </a:prstGeom>
          <a:solidFill>
            <a:srgbClr val="DCDCDC"/>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2" name="Title 1"/>
          <p:cNvSpPr>
            <a:spLocks noGrp="1"/>
          </p:cNvSpPr>
          <p:nvPr>
            <p:ph type="title"/>
          </p:nvPr>
        </p:nvSpPr>
        <p:spPr>
          <a:xfrm>
            <a:off x="457200" y="87607"/>
            <a:ext cx="8229600" cy="1143000"/>
          </a:xfrm>
        </p:spPr>
        <p:txBody>
          <a:bodyPr/>
          <a:lstStyle>
            <a:lvl1pPr>
              <a:defRPr>
                <a:solidFill>
                  <a:schemeClr val="tx1">
                    <a:lumMod val="65000"/>
                    <a:lumOff val="35000"/>
                  </a:schemeClr>
                </a:solidFill>
              </a:defRPr>
            </a:lvl1pPr>
          </a:lstStyle>
          <a:p>
            <a:r>
              <a:rPr lang="en-US" smtClean="0"/>
              <a:t>Click to edit Master title style</a:t>
            </a:r>
            <a:endParaRPr lang="en-US"/>
          </a:p>
        </p:txBody>
      </p:sp>
      <p:sp>
        <p:nvSpPr>
          <p:cNvPr id="21" name="Rectangle 20"/>
          <p:cNvSpPr/>
          <p:nvPr userDrawn="1"/>
        </p:nvSpPr>
        <p:spPr>
          <a:xfrm>
            <a:off x="0" y="6219191"/>
            <a:ext cx="9144000" cy="638809"/>
          </a:xfrm>
          <a:prstGeom prst="rect">
            <a:avLst/>
          </a:prstGeom>
          <a:solidFill>
            <a:srgbClr val="889A8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22" name="Footer Placeholder 4"/>
          <p:cNvSpPr>
            <a:spLocks noGrp="1"/>
          </p:cNvSpPr>
          <p:nvPr>
            <p:ph type="ftr" sz="quarter" idx="10"/>
          </p:nvPr>
        </p:nvSpPr>
        <p:spPr>
          <a:xfrm>
            <a:off x="3124200" y="6356033"/>
            <a:ext cx="2895600" cy="365125"/>
          </a:xfrm>
          <a:prstGeom prst="rect">
            <a:avLst/>
          </a:prstGeom>
        </p:spPr>
        <p:txBody>
          <a:bodyPr vert="horz" lIns="91440" tIns="45720" rIns="91440" bIns="45720" rtlCol="0" anchor="ctr"/>
          <a:lstStyle>
            <a:lvl1pPr algn="ctr">
              <a:defRPr sz="1200" b="0" i="0">
                <a:solidFill>
                  <a:srgbClr val="345825"/>
                </a:solidFill>
                <a:latin typeface="Phinster Fine Regular"/>
                <a:cs typeface="Phinster Fine Regular"/>
              </a:defRPr>
            </a:lvl1pPr>
          </a:lstStyle>
          <a:p>
            <a:r>
              <a:rPr lang="en-US" dirty="0" smtClean="0"/>
              <a:t>Comprehensive Community Management Solutions</a:t>
            </a:r>
          </a:p>
        </p:txBody>
      </p:sp>
      <p:sp>
        <p:nvSpPr>
          <p:cNvPr id="23" name="Slide Number Placeholder 5"/>
          <p:cNvSpPr>
            <a:spLocks noGrp="1"/>
          </p:cNvSpPr>
          <p:nvPr>
            <p:ph type="sldNum" sz="quarter" idx="11"/>
          </p:nvPr>
        </p:nvSpPr>
        <p:spPr>
          <a:xfrm>
            <a:off x="7792563" y="6356033"/>
            <a:ext cx="735594" cy="365125"/>
          </a:xfrm>
          <a:prstGeom prst="rect">
            <a:avLst/>
          </a:prstGeom>
        </p:spPr>
        <p:txBody>
          <a:bodyPr vert="horz" lIns="91440" tIns="45720" rIns="91440" bIns="45720" rtlCol="0" anchor="ctr"/>
          <a:lstStyle>
            <a:lvl1pPr algn="ctr">
              <a:defRPr sz="1200" b="0" i="0">
                <a:solidFill>
                  <a:srgbClr val="345825"/>
                </a:solidFill>
                <a:latin typeface="Phinster Fine Regular"/>
                <a:cs typeface="Phinster Fine Regular"/>
              </a:defRPr>
            </a:lvl1pPr>
          </a:lstStyle>
          <a:p>
            <a:fld id="{CEE44A12-C095-A14E-9819-8386363D8EDF}" type="slidenum">
              <a:rPr lang="en-US" smtClean="0"/>
              <a:pPr/>
              <a:t>‹#›</a:t>
            </a:fld>
            <a:endParaRPr lang="en-US" dirty="0"/>
          </a:p>
        </p:txBody>
      </p:sp>
      <p:grpSp>
        <p:nvGrpSpPr>
          <p:cNvPr id="24" name="Group 23"/>
          <p:cNvGrpSpPr/>
          <p:nvPr userDrawn="1"/>
        </p:nvGrpSpPr>
        <p:grpSpPr>
          <a:xfrm>
            <a:off x="7633920" y="6375785"/>
            <a:ext cx="325621" cy="325621"/>
            <a:chOff x="7996800" y="6375785"/>
            <a:chExt cx="325621" cy="325621"/>
          </a:xfrm>
        </p:grpSpPr>
        <p:sp>
          <p:nvSpPr>
            <p:cNvPr id="25" name="Oval 24"/>
            <p:cNvSpPr/>
            <p:nvPr userDrawn="1"/>
          </p:nvSpPr>
          <p:spPr>
            <a:xfrm>
              <a:off x="7996800" y="6375785"/>
              <a:ext cx="325621" cy="325621"/>
            </a:xfrm>
            <a:prstGeom prst="ellipse">
              <a:avLst/>
            </a:prstGeom>
            <a:solidFill>
              <a:srgbClr val="34582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sp>
          <p:nvSpPr>
            <p:cNvPr id="26" name="Isosceles Triangle 25"/>
            <p:cNvSpPr/>
            <p:nvPr userDrawn="1"/>
          </p:nvSpPr>
          <p:spPr>
            <a:xfrm rot="16200000">
              <a:off x="8077086" y="6475666"/>
              <a:ext cx="145998" cy="125860"/>
            </a:xfrm>
            <a:prstGeom prst="triangl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grpSp>
      <p:grpSp>
        <p:nvGrpSpPr>
          <p:cNvPr id="27" name="Group 26"/>
          <p:cNvGrpSpPr/>
          <p:nvPr userDrawn="1"/>
        </p:nvGrpSpPr>
        <p:grpSpPr>
          <a:xfrm>
            <a:off x="8361179" y="6375785"/>
            <a:ext cx="325621" cy="325621"/>
            <a:chOff x="8361179" y="6375785"/>
            <a:chExt cx="325621" cy="325621"/>
          </a:xfrm>
        </p:grpSpPr>
        <p:sp>
          <p:nvSpPr>
            <p:cNvPr id="28" name="Oval 27"/>
            <p:cNvSpPr/>
            <p:nvPr userDrawn="1"/>
          </p:nvSpPr>
          <p:spPr>
            <a:xfrm>
              <a:off x="8361179" y="6375785"/>
              <a:ext cx="325621" cy="325621"/>
            </a:xfrm>
            <a:prstGeom prst="ellipse">
              <a:avLst/>
            </a:prstGeom>
            <a:solidFill>
              <a:srgbClr val="34582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sp>
          <p:nvSpPr>
            <p:cNvPr id="29" name="Isosceles Triangle 28"/>
            <p:cNvSpPr/>
            <p:nvPr userDrawn="1"/>
          </p:nvSpPr>
          <p:spPr>
            <a:xfrm rot="5400000" flipH="1">
              <a:off x="8465047" y="6475665"/>
              <a:ext cx="145998" cy="125860"/>
            </a:xfrm>
            <a:prstGeom prst="triangl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grpSp>
      <p:pic>
        <p:nvPicPr>
          <p:cNvPr id="30" name="Picture 29" descr="RM_logo_4C.eps"/>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07788" y="6374785"/>
            <a:ext cx="1201271" cy="327620"/>
          </a:xfrm>
          <a:prstGeom prst="rect">
            <a:avLst/>
          </a:prstGeom>
        </p:spPr>
      </p:pic>
    </p:spTree>
    <p:extLst>
      <p:ext uri="{BB962C8B-B14F-4D97-AF65-F5344CB8AC3E}">
        <p14:creationId xmlns:p14="http://schemas.microsoft.com/office/powerpoint/2010/main" val="745915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0" y="1436688"/>
            <a:ext cx="4497388" cy="639762"/>
          </a:xfrm>
          <a:solidFill>
            <a:srgbClr val="0F4F5F">
              <a:alpha val="75000"/>
            </a:srgbClr>
          </a:solidFill>
        </p:spPr>
        <p:txBody>
          <a:bodyPr anchor="ctr"/>
          <a:lstStyle>
            <a:lvl1pPr marL="0" indent="0" algn="ctr">
              <a:buNone/>
              <a:defRPr sz="2400" b="1">
                <a:solidFill>
                  <a:schemeClr val="bg1"/>
                </a:solidFill>
                <a:latin typeface="Phinster Extrabold Regular"/>
                <a:cs typeface="Phinster Extrabold Regular"/>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0" y="2076450"/>
            <a:ext cx="4497388" cy="4049713"/>
          </a:xfrm>
        </p:spPr>
        <p:txBody>
          <a:bodyPr>
            <a:normAutofit/>
          </a:bodyPr>
          <a:lstStyle>
            <a:lvl1pPr marL="568325" indent="-344488">
              <a:defRPr sz="2000"/>
            </a:lvl1pPr>
            <a:lvl2pPr marL="911225" indent="-284163">
              <a:defRPr sz="1800"/>
            </a:lvl2pPr>
            <a:lvl3pPr marL="1314450" indent="-223838">
              <a:defRPr sz="1600"/>
            </a:lvl3pPr>
            <a:lvl4pPr marL="1778000" indent="-239713">
              <a:defRPr sz="1400"/>
            </a:lvl4pPr>
            <a:lvl5pPr>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4"/>
          </p:nvPr>
        </p:nvSpPr>
        <p:spPr>
          <a:xfrm>
            <a:off x="4645025" y="1344168"/>
            <a:ext cx="4498975" cy="4875023"/>
          </a:xfrm>
        </p:spPr>
        <p:txBody>
          <a:bodyPr>
            <a:normAutofit/>
          </a:bodyPr>
          <a:lstStyle>
            <a:lvl1pPr marL="568325" indent="-344488">
              <a:defRPr sz="2000"/>
            </a:lvl1pPr>
            <a:lvl2pPr marL="911225" indent="-284163">
              <a:defRPr sz="1800"/>
            </a:lvl2pPr>
            <a:lvl3pPr marL="1314450" indent="-223838">
              <a:defRPr sz="1600"/>
            </a:lvl3pPr>
            <a:lvl4pPr marL="1778000" indent="-239713">
              <a:defRPr sz="1400"/>
            </a:lvl4pPr>
            <a:lvl5pPr marL="2225675" indent="-223838">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Rectangle 19"/>
          <p:cNvSpPr/>
          <p:nvPr userDrawn="1"/>
        </p:nvSpPr>
        <p:spPr>
          <a:xfrm>
            <a:off x="0" y="0"/>
            <a:ext cx="9144000" cy="1344168"/>
          </a:xfrm>
          <a:prstGeom prst="rect">
            <a:avLst/>
          </a:prstGeom>
          <a:solidFill>
            <a:srgbClr val="DCDCDC"/>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2" name="Title 1"/>
          <p:cNvSpPr>
            <a:spLocks noGrp="1"/>
          </p:cNvSpPr>
          <p:nvPr>
            <p:ph type="title"/>
          </p:nvPr>
        </p:nvSpPr>
        <p:spPr>
          <a:xfrm>
            <a:off x="457200" y="87607"/>
            <a:ext cx="8229600" cy="1143000"/>
          </a:xfrm>
        </p:spPr>
        <p:txBody>
          <a:bodyPr/>
          <a:lstStyle>
            <a:lvl1pPr>
              <a:defRPr>
                <a:solidFill>
                  <a:schemeClr val="tx1">
                    <a:lumMod val="65000"/>
                    <a:lumOff val="35000"/>
                  </a:schemeClr>
                </a:solidFill>
              </a:defRPr>
            </a:lvl1pPr>
          </a:lstStyle>
          <a:p>
            <a:r>
              <a:rPr lang="en-US" smtClean="0"/>
              <a:t>Click to edit Master title style</a:t>
            </a:r>
            <a:endParaRPr lang="en-US"/>
          </a:p>
        </p:txBody>
      </p:sp>
      <p:sp>
        <p:nvSpPr>
          <p:cNvPr id="21" name="Rectangle 20"/>
          <p:cNvSpPr/>
          <p:nvPr userDrawn="1"/>
        </p:nvSpPr>
        <p:spPr>
          <a:xfrm>
            <a:off x="0" y="6219191"/>
            <a:ext cx="9144000" cy="638809"/>
          </a:xfrm>
          <a:prstGeom prst="rect">
            <a:avLst/>
          </a:prstGeom>
          <a:solidFill>
            <a:srgbClr val="889A8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22" name="Footer Placeholder 4"/>
          <p:cNvSpPr>
            <a:spLocks noGrp="1"/>
          </p:cNvSpPr>
          <p:nvPr>
            <p:ph type="ftr" sz="quarter" idx="10"/>
          </p:nvPr>
        </p:nvSpPr>
        <p:spPr>
          <a:xfrm>
            <a:off x="3124200" y="6356033"/>
            <a:ext cx="2895600" cy="365125"/>
          </a:xfrm>
          <a:prstGeom prst="rect">
            <a:avLst/>
          </a:prstGeom>
        </p:spPr>
        <p:txBody>
          <a:bodyPr vert="horz" lIns="91440" tIns="45720" rIns="91440" bIns="45720" rtlCol="0" anchor="ctr"/>
          <a:lstStyle>
            <a:lvl1pPr algn="ctr">
              <a:defRPr sz="1200" b="0" i="0">
                <a:solidFill>
                  <a:srgbClr val="345825"/>
                </a:solidFill>
                <a:latin typeface="Phinster Fine Regular"/>
                <a:cs typeface="Phinster Fine Regular"/>
              </a:defRPr>
            </a:lvl1pPr>
          </a:lstStyle>
          <a:p>
            <a:r>
              <a:rPr lang="en-US" dirty="0" smtClean="0"/>
              <a:t>Comprehensive Community Management Solutions</a:t>
            </a:r>
          </a:p>
        </p:txBody>
      </p:sp>
      <p:sp>
        <p:nvSpPr>
          <p:cNvPr id="23" name="Slide Number Placeholder 5"/>
          <p:cNvSpPr>
            <a:spLocks noGrp="1"/>
          </p:cNvSpPr>
          <p:nvPr>
            <p:ph type="sldNum" sz="quarter" idx="11"/>
          </p:nvPr>
        </p:nvSpPr>
        <p:spPr>
          <a:xfrm>
            <a:off x="7792563" y="6356033"/>
            <a:ext cx="735594" cy="365125"/>
          </a:xfrm>
          <a:prstGeom prst="rect">
            <a:avLst/>
          </a:prstGeom>
        </p:spPr>
        <p:txBody>
          <a:bodyPr vert="horz" lIns="91440" tIns="45720" rIns="91440" bIns="45720" rtlCol="0" anchor="ctr"/>
          <a:lstStyle>
            <a:lvl1pPr algn="ctr">
              <a:defRPr sz="1200" b="0" i="0">
                <a:solidFill>
                  <a:srgbClr val="345825"/>
                </a:solidFill>
                <a:latin typeface="Phinster Fine Regular"/>
                <a:cs typeface="Phinster Fine Regular"/>
              </a:defRPr>
            </a:lvl1pPr>
          </a:lstStyle>
          <a:p>
            <a:fld id="{CEE44A12-C095-A14E-9819-8386363D8EDF}" type="slidenum">
              <a:rPr lang="en-US" smtClean="0"/>
              <a:pPr/>
              <a:t>‹#›</a:t>
            </a:fld>
            <a:endParaRPr lang="en-US" dirty="0"/>
          </a:p>
        </p:txBody>
      </p:sp>
      <p:grpSp>
        <p:nvGrpSpPr>
          <p:cNvPr id="24" name="Group 23"/>
          <p:cNvGrpSpPr/>
          <p:nvPr userDrawn="1"/>
        </p:nvGrpSpPr>
        <p:grpSpPr>
          <a:xfrm>
            <a:off x="7633920" y="6375785"/>
            <a:ext cx="325621" cy="325621"/>
            <a:chOff x="7996800" y="6375785"/>
            <a:chExt cx="325621" cy="325621"/>
          </a:xfrm>
        </p:grpSpPr>
        <p:sp>
          <p:nvSpPr>
            <p:cNvPr id="25" name="Oval 24"/>
            <p:cNvSpPr/>
            <p:nvPr userDrawn="1"/>
          </p:nvSpPr>
          <p:spPr>
            <a:xfrm>
              <a:off x="7996800" y="6375785"/>
              <a:ext cx="325621" cy="325621"/>
            </a:xfrm>
            <a:prstGeom prst="ellipse">
              <a:avLst/>
            </a:prstGeom>
            <a:solidFill>
              <a:srgbClr val="34582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sp>
          <p:nvSpPr>
            <p:cNvPr id="26" name="Isosceles Triangle 25"/>
            <p:cNvSpPr/>
            <p:nvPr userDrawn="1"/>
          </p:nvSpPr>
          <p:spPr>
            <a:xfrm rot="16200000">
              <a:off x="8077086" y="6475666"/>
              <a:ext cx="145998" cy="125860"/>
            </a:xfrm>
            <a:prstGeom prst="triangl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grpSp>
      <p:grpSp>
        <p:nvGrpSpPr>
          <p:cNvPr id="27" name="Group 26"/>
          <p:cNvGrpSpPr/>
          <p:nvPr userDrawn="1"/>
        </p:nvGrpSpPr>
        <p:grpSpPr>
          <a:xfrm>
            <a:off x="8361179" y="6375785"/>
            <a:ext cx="325621" cy="325621"/>
            <a:chOff x="8361179" y="6375785"/>
            <a:chExt cx="325621" cy="325621"/>
          </a:xfrm>
        </p:grpSpPr>
        <p:sp>
          <p:nvSpPr>
            <p:cNvPr id="28" name="Oval 27"/>
            <p:cNvSpPr/>
            <p:nvPr userDrawn="1"/>
          </p:nvSpPr>
          <p:spPr>
            <a:xfrm>
              <a:off x="8361179" y="6375785"/>
              <a:ext cx="325621" cy="325621"/>
            </a:xfrm>
            <a:prstGeom prst="ellipse">
              <a:avLst/>
            </a:prstGeom>
            <a:solidFill>
              <a:srgbClr val="34582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sp>
          <p:nvSpPr>
            <p:cNvPr id="29" name="Isosceles Triangle 28"/>
            <p:cNvSpPr/>
            <p:nvPr userDrawn="1"/>
          </p:nvSpPr>
          <p:spPr>
            <a:xfrm rot="5400000" flipH="1">
              <a:off x="8465047" y="6475665"/>
              <a:ext cx="145998" cy="125860"/>
            </a:xfrm>
            <a:prstGeom prst="triangl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grpSp>
      <p:pic>
        <p:nvPicPr>
          <p:cNvPr id="30" name="Picture 29" descr="RM_logo_4C.eps"/>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07788" y="6374785"/>
            <a:ext cx="1201271" cy="327620"/>
          </a:xfrm>
          <a:prstGeom prst="rect">
            <a:avLst/>
          </a:prstGeom>
        </p:spPr>
      </p:pic>
    </p:spTree>
    <p:extLst>
      <p:ext uri="{BB962C8B-B14F-4D97-AF65-F5344CB8AC3E}">
        <p14:creationId xmlns:p14="http://schemas.microsoft.com/office/powerpoint/2010/main" val="49865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0" y="1436688"/>
            <a:ext cx="9144000" cy="639762"/>
          </a:xfrm>
          <a:solidFill>
            <a:srgbClr val="0F4F5F">
              <a:alpha val="75000"/>
            </a:srgbClr>
          </a:solidFill>
        </p:spPr>
        <p:txBody>
          <a:bodyPr anchor="ctr"/>
          <a:lstStyle>
            <a:lvl1pPr marL="0" indent="0" algn="ctr">
              <a:buNone/>
              <a:defRPr sz="2400" b="1">
                <a:solidFill>
                  <a:schemeClr val="bg1"/>
                </a:solidFill>
                <a:latin typeface="Phinster Extrabold Regular"/>
                <a:cs typeface="Phinster Extrabold Regular"/>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0" y="2076450"/>
            <a:ext cx="9144000" cy="4049713"/>
          </a:xfrm>
        </p:spPr>
        <p:txBody>
          <a:bodyPr>
            <a:normAutofit/>
          </a:bodyPr>
          <a:lstStyle>
            <a:lvl1pPr marL="568325" indent="-344488">
              <a:defRPr sz="2000"/>
            </a:lvl1pPr>
            <a:lvl2pPr marL="911225" indent="-284163">
              <a:defRPr sz="1800"/>
            </a:lvl2pPr>
            <a:lvl3pPr marL="1314450" indent="-223838">
              <a:defRPr sz="1600"/>
            </a:lvl3pPr>
            <a:lvl4pPr marL="1778000" indent="-239713">
              <a:defRPr sz="1400"/>
            </a:lvl4pPr>
            <a:lvl5pPr>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Rectangle 19"/>
          <p:cNvSpPr/>
          <p:nvPr userDrawn="1"/>
        </p:nvSpPr>
        <p:spPr>
          <a:xfrm>
            <a:off x="0" y="0"/>
            <a:ext cx="9144000" cy="1344168"/>
          </a:xfrm>
          <a:prstGeom prst="rect">
            <a:avLst/>
          </a:prstGeom>
          <a:solidFill>
            <a:srgbClr val="DCDCDC"/>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2" name="Title 1"/>
          <p:cNvSpPr>
            <a:spLocks noGrp="1"/>
          </p:cNvSpPr>
          <p:nvPr>
            <p:ph type="title"/>
          </p:nvPr>
        </p:nvSpPr>
        <p:spPr>
          <a:xfrm>
            <a:off x="457200" y="87607"/>
            <a:ext cx="8229600" cy="1143000"/>
          </a:xfrm>
        </p:spPr>
        <p:txBody>
          <a:bodyPr/>
          <a:lstStyle>
            <a:lvl1pPr>
              <a:defRPr>
                <a:solidFill>
                  <a:schemeClr val="tx1">
                    <a:lumMod val="65000"/>
                    <a:lumOff val="35000"/>
                  </a:schemeClr>
                </a:solidFill>
              </a:defRPr>
            </a:lvl1pPr>
          </a:lstStyle>
          <a:p>
            <a:r>
              <a:rPr lang="en-US" smtClean="0"/>
              <a:t>Click to edit Master title style</a:t>
            </a:r>
            <a:endParaRPr lang="en-US"/>
          </a:p>
        </p:txBody>
      </p:sp>
      <p:sp>
        <p:nvSpPr>
          <p:cNvPr id="21" name="Rectangle 20"/>
          <p:cNvSpPr/>
          <p:nvPr userDrawn="1"/>
        </p:nvSpPr>
        <p:spPr>
          <a:xfrm>
            <a:off x="0" y="6219191"/>
            <a:ext cx="9144000" cy="638809"/>
          </a:xfrm>
          <a:prstGeom prst="rect">
            <a:avLst/>
          </a:prstGeom>
          <a:solidFill>
            <a:srgbClr val="889A8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22" name="Footer Placeholder 4"/>
          <p:cNvSpPr>
            <a:spLocks noGrp="1"/>
          </p:cNvSpPr>
          <p:nvPr>
            <p:ph type="ftr" sz="quarter" idx="10"/>
          </p:nvPr>
        </p:nvSpPr>
        <p:spPr>
          <a:xfrm>
            <a:off x="3124200" y="6356033"/>
            <a:ext cx="2895600" cy="365125"/>
          </a:xfrm>
          <a:prstGeom prst="rect">
            <a:avLst/>
          </a:prstGeom>
        </p:spPr>
        <p:txBody>
          <a:bodyPr vert="horz" lIns="91440" tIns="45720" rIns="91440" bIns="45720" rtlCol="0" anchor="ctr"/>
          <a:lstStyle>
            <a:lvl1pPr algn="ctr">
              <a:defRPr sz="1200" b="0" i="0">
                <a:solidFill>
                  <a:srgbClr val="345825"/>
                </a:solidFill>
                <a:latin typeface="Phinster Fine Regular"/>
                <a:cs typeface="Phinster Fine Regular"/>
              </a:defRPr>
            </a:lvl1pPr>
          </a:lstStyle>
          <a:p>
            <a:r>
              <a:rPr lang="en-US" dirty="0" smtClean="0"/>
              <a:t>Comprehensive Community Management Solutions</a:t>
            </a:r>
          </a:p>
        </p:txBody>
      </p:sp>
      <p:sp>
        <p:nvSpPr>
          <p:cNvPr id="23" name="Slide Number Placeholder 5"/>
          <p:cNvSpPr>
            <a:spLocks noGrp="1"/>
          </p:cNvSpPr>
          <p:nvPr>
            <p:ph type="sldNum" sz="quarter" idx="11"/>
          </p:nvPr>
        </p:nvSpPr>
        <p:spPr>
          <a:xfrm>
            <a:off x="7792563" y="6356033"/>
            <a:ext cx="735594" cy="365125"/>
          </a:xfrm>
          <a:prstGeom prst="rect">
            <a:avLst/>
          </a:prstGeom>
        </p:spPr>
        <p:txBody>
          <a:bodyPr vert="horz" lIns="91440" tIns="45720" rIns="91440" bIns="45720" rtlCol="0" anchor="ctr"/>
          <a:lstStyle>
            <a:lvl1pPr algn="ctr">
              <a:defRPr sz="1200" b="0" i="0">
                <a:solidFill>
                  <a:srgbClr val="345825"/>
                </a:solidFill>
                <a:latin typeface="Phinster Fine Regular"/>
                <a:cs typeface="Phinster Fine Regular"/>
              </a:defRPr>
            </a:lvl1pPr>
          </a:lstStyle>
          <a:p>
            <a:fld id="{CEE44A12-C095-A14E-9819-8386363D8EDF}" type="slidenum">
              <a:rPr lang="en-US" smtClean="0"/>
              <a:pPr/>
              <a:t>‹#›</a:t>
            </a:fld>
            <a:endParaRPr lang="en-US" dirty="0"/>
          </a:p>
        </p:txBody>
      </p:sp>
      <p:grpSp>
        <p:nvGrpSpPr>
          <p:cNvPr id="24" name="Group 23"/>
          <p:cNvGrpSpPr/>
          <p:nvPr userDrawn="1"/>
        </p:nvGrpSpPr>
        <p:grpSpPr>
          <a:xfrm>
            <a:off x="7633920" y="6375785"/>
            <a:ext cx="325621" cy="325621"/>
            <a:chOff x="7996800" y="6375785"/>
            <a:chExt cx="325621" cy="325621"/>
          </a:xfrm>
        </p:grpSpPr>
        <p:sp>
          <p:nvSpPr>
            <p:cNvPr id="25" name="Oval 24"/>
            <p:cNvSpPr/>
            <p:nvPr userDrawn="1"/>
          </p:nvSpPr>
          <p:spPr>
            <a:xfrm>
              <a:off x="7996800" y="6375785"/>
              <a:ext cx="325621" cy="325621"/>
            </a:xfrm>
            <a:prstGeom prst="ellipse">
              <a:avLst/>
            </a:prstGeom>
            <a:solidFill>
              <a:srgbClr val="34582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sp>
          <p:nvSpPr>
            <p:cNvPr id="26" name="Isosceles Triangle 25"/>
            <p:cNvSpPr/>
            <p:nvPr userDrawn="1"/>
          </p:nvSpPr>
          <p:spPr>
            <a:xfrm rot="16200000">
              <a:off x="8077086" y="6475666"/>
              <a:ext cx="145998" cy="125860"/>
            </a:xfrm>
            <a:prstGeom prst="triangl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grpSp>
      <p:grpSp>
        <p:nvGrpSpPr>
          <p:cNvPr id="27" name="Group 26"/>
          <p:cNvGrpSpPr/>
          <p:nvPr userDrawn="1"/>
        </p:nvGrpSpPr>
        <p:grpSpPr>
          <a:xfrm>
            <a:off x="8361179" y="6375785"/>
            <a:ext cx="325621" cy="325621"/>
            <a:chOff x="8361179" y="6375785"/>
            <a:chExt cx="325621" cy="325621"/>
          </a:xfrm>
        </p:grpSpPr>
        <p:sp>
          <p:nvSpPr>
            <p:cNvPr id="28" name="Oval 27"/>
            <p:cNvSpPr/>
            <p:nvPr userDrawn="1"/>
          </p:nvSpPr>
          <p:spPr>
            <a:xfrm>
              <a:off x="8361179" y="6375785"/>
              <a:ext cx="325621" cy="325621"/>
            </a:xfrm>
            <a:prstGeom prst="ellipse">
              <a:avLst/>
            </a:prstGeom>
            <a:solidFill>
              <a:srgbClr val="34582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sp>
          <p:nvSpPr>
            <p:cNvPr id="29" name="Isosceles Triangle 28"/>
            <p:cNvSpPr/>
            <p:nvPr userDrawn="1"/>
          </p:nvSpPr>
          <p:spPr>
            <a:xfrm rot="5400000" flipH="1">
              <a:off x="8465047" y="6475665"/>
              <a:ext cx="145998" cy="125860"/>
            </a:xfrm>
            <a:prstGeom prst="triangl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grpSp>
      <p:pic>
        <p:nvPicPr>
          <p:cNvPr id="30" name="Picture 29" descr="RM_logo_4C.eps"/>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07788" y="6374785"/>
            <a:ext cx="1201271" cy="327620"/>
          </a:xfrm>
          <a:prstGeom prst="rect">
            <a:avLst/>
          </a:prstGeom>
        </p:spPr>
      </p:pic>
    </p:spTree>
    <p:extLst>
      <p:ext uri="{BB962C8B-B14F-4D97-AF65-F5344CB8AC3E}">
        <p14:creationId xmlns:p14="http://schemas.microsoft.com/office/powerpoint/2010/main" val="40600984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0"/>
            <a:ext cx="9144000" cy="1344168"/>
          </a:xfrm>
          <a:prstGeom prst="rect">
            <a:avLst/>
          </a:prstGeom>
          <a:solidFill>
            <a:srgbClr val="DCDCDC"/>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7" name="Rectangle 6"/>
          <p:cNvSpPr/>
          <p:nvPr userDrawn="1"/>
        </p:nvSpPr>
        <p:spPr>
          <a:xfrm>
            <a:off x="0" y="6219191"/>
            <a:ext cx="9144000" cy="638809"/>
          </a:xfrm>
          <a:prstGeom prst="rect">
            <a:avLst/>
          </a:prstGeom>
          <a:solidFill>
            <a:srgbClr val="889A8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8" name="Footer Placeholder 4"/>
          <p:cNvSpPr>
            <a:spLocks noGrp="1"/>
          </p:cNvSpPr>
          <p:nvPr>
            <p:ph type="ftr" sz="quarter" idx="3"/>
          </p:nvPr>
        </p:nvSpPr>
        <p:spPr>
          <a:xfrm>
            <a:off x="3124200" y="6356033"/>
            <a:ext cx="2895600" cy="365125"/>
          </a:xfrm>
          <a:prstGeom prst="rect">
            <a:avLst/>
          </a:prstGeom>
        </p:spPr>
        <p:txBody>
          <a:bodyPr vert="horz" lIns="91440" tIns="45720" rIns="91440" bIns="45720" rtlCol="0" anchor="ctr"/>
          <a:lstStyle>
            <a:lvl1pPr algn="ctr">
              <a:defRPr sz="1200" b="0" i="0">
                <a:solidFill>
                  <a:srgbClr val="345825"/>
                </a:solidFill>
                <a:latin typeface="Phinster Fine Regular"/>
                <a:cs typeface="Phinster Fine Regular"/>
              </a:defRPr>
            </a:lvl1pPr>
          </a:lstStyle>
          <a:p>
            <a:r>
              <a:rPr lang="en-US" dirty="0" smtClean="0"/>
              <a:t>Comprehensive Community Management Solutions</a:t>
            </a:r>
          </a:p>
        </p:txBody>
      </p:sp>
      <p:sp>
        <p:nvSpPr>
          <p:cNvPr id="9" name="Slide Number Placeholder 5"/>
          <p:cNvSpPr>
            <a:spLocks noGrp="1"/>
          </p:cNvSpPr>
          <p:nvPr>
            <p:ph type="sldNum" sz="quarter" idx="4"/>
          </p:nvPr>
        </p:nvSpPr>
        <p:spPr>
          <a:xfrm>
            <a:off x="7792563" y="6356033"/>
            <a:ext cx="735594" cy="365125"/>
          </a:xfrm>
          <a:prstGeom prst="rect">
            <a:avLst/>
          </a:prstGeom>
        </p:spPr>
        <p:txBody>
          <a:bodyPr vert="horz" lIns="91440" tIns="45720" rIns="91440" bIns="45720" rtlCol="0" anchor="ctr"/>
          <a:lstStyle>
            <a:lvl1pPr algn="ctr">
              <a:defRPr sz="1200" b="0" i="0">
                <a:solidFill>
                  <a:srgbClr val="345825"/>
                </a:solidFill>
                <a:latin typeface="Phinster Fine Regular"/>
                <a:cs typeface="Phinster Fine Regular"/>
              </a:defRPr>
            </a:lvl1pPr>
          </a:lstStyle>
          <a:p>
            <a:fld id="{CEE44A12-C095-A14E-9819-8386363D8EDF}" type="slidenum">
              <a:rPr lang="en-US" smtClean="0"/>
              <a:pPr/>
              <a:t>‹#›</a:t>
            </a:fld>
            <a:endParaRPr lang="en-US" dirty="0"/>
          </a:p>
        </p:txBody>
      </p:sp>
      <p:grpSp>
        <p:nvGrpSpPr>
          <p:cNvPr id="10" name="Group 9"/>
          <p:cNvGrpSpPr/>
          <p:nvPr userDrawn="1"/>
        </p:nvGrpSpPr>
        <p:grpSpPr>
          <a:xfrm>
            <a:off x="7633920" y="6375785"/>
            <a:ext cx="325621" cy="325621"/>
            <a:chOff x="7996800" y="6375785"/>
            <a:chExt cx="325621" cy="325621"/>
          </a:xfrm>
        </p:grpSpPr>
        <p:sp>
          <p:nvSpPr>
            <p:cNvPr id="11" name="Oval 10"/>
            <p:cNvSpPr/>
            <p:nvPr userDrawn="1"/>
          </p:nvSpPr>
          <p:spPr>
            <a:xfrm>
              <a:off x="7996800" y="6375785"/>
              <a:ext cx="325621" cy="325621"/>
            </a:xfrm>
            <a:prstGeom prst="ellipse">
              <a:avLst/>
            </a:prstGeom>
            <a:solidFill>
              <a:srgbClr val="34582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sp>
          <p:nvSpPr>
            <p:cNvPr id="12" name="Isosceles Triangle 11"/>
            <p:cNvSpPr/>
            <p:nvPr userDrawn="1"/>
          </p:nvSpPr>
          <p:spPr>
            <a:xfrm rot="16200000">
              <a:off x="8077086" y="6475666"/>
              <a:ext cx="145998" cy="125860"/>
            </a:xfrm>
            <a:prstGeom prst="triangl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grpSp>
      <p:grpSp>
        <p:nvGrpSpPr>
          <p:cNvPr id="13" name="Group 12"/>
          <p:cNvGrpSpPr/>
          <p:nvPr userDrawn="1"/>
        </p:nvGrpSpPr>
        <p:grpSpPr>
          <a:xfrm>
            <a:off x="8361179" y="6375785"/>
            <a:ext cx="325621" cy="325621"/>
            <a:chOff x="8361179" y="6375785"/>
            <a:chExt cx="325621" cy="325621"/>
          </a:xfrm>
        </p:grpSpPr>
        <p:sp>
          <p:nvSpPr>
            <p:cNvPr id="14" name="Oval 13"/>
            <p:cNvSpPr/>
            <p:nvPr userDrawn="1"/>
          </p:nvSpPr>
          <p:spPr>
            <a:xfrm>
              <a:off x="8361179" y="6375785"/>
              <a:ext cx="325621" cy="325621"/>
            </a:xfrm>
            <a:prstGeom prst="ellipse">
              <a:avLst/>
            </a:prstGeom>
            <a:solidFill>
              <a:srgbClr val="34582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sp>
          <p:nvSpPr>
            <p:cNvPr id="15" name="Isosceles Triangle 14"/>
            <p:cNvSpPr/>
            <p:nvPr userDrawn="1"/>
          </p:nvSpPr>
          <p:spPr>
            <a:xfrm rot="5400000" flipH="1">
              <a:off x="8465047" y="6475665"/>
              <a:ext cx="145998" cy="125860"/>
            </a:xfrm>
            <a:prstGeom prst="triangl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grpSp>
      <p:pic>
        <p:nvPicPr>
          <p:cNvPr id="16" name="Picture 15" descr="RM_logo_4C.eps"/>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07788" y="6374785"/>
            <a:ext cx="1201271" cy="327620"/>
          </a:xfrm>
          <a:prstGeom prst="rect">
            <a:avLst/>
          </a:prstGeom>
        </p:spPr>
      </p:pic>
      <p:sp>
        <p:nvSpPr>
          <p:cNvPr id="2" name="Title 1"/>
          <p:cNvSpPr>
            <a:spLocks noGrp="1"/>
          </p:cNvSpPr>
          <p:nvPr>
            <p:ph type="title"/>
          </p:nvPr>
        </p:nvSpPr>
        <p:spPr>
          <a:xfrm>
            <a:off x="457200" y="88900"/>
            <a:ext cx="8229600" cy="1143000"/>
          </a:xfrm>
        </p:spPr>
        <p:txBody>
          <a:bodyPr/>
          <a:lstStyle>
            <a:lvl1pPr>
              <a:defRPr>
                <a:solidFill>
                  <a:schemeClr val="tx1">
                    <a:lumMod val="65000"/>
                    <a:lumOff val="35000"/>
                  </a:schemeClr>
                </a:solidFill>
              </a:defRPr>
            </a:lvl1pPr>
          </a:lstStyle>
          <a:p>
            <a:r>
              <a:rPr lang="en-US" smtClean="0"/>
              <a:t>Click to edit Master title style</a:t>
            </a:r>
            <a:endParaRPr lang="en-US"/>
          </a:p>
        </p:txBody>
      </p:sp>
    </p:spTree>
    <p:extLst>
      <p:ext uri="{BB962C8B-B14F-4D97-AF65-F5344CB8AC3E}">
        <p14:creationId xmlns:p14="http://schemas.microsoft.com/office/powerpoint/2010/main" val="31941238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6" name="Rectangle 5"/>
          <p:cNvSpPr/>
          <p:nvPr userDrawn="1"/>
        </p:nvSpPr>
        <p:spPr>
          <a:xfrm>
            <a:off x="0" y="0"/>
            <a:ext cx="9144000" cy="1344168"/>
          </a:xfrm>
          <a:prstGeom prst="rect">
            <a:avLst/>
          </a:prstGeom>
          <a:solidFill>
            <a:srgbClr val="DCDCDC"/>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7" name="Rectangle 6"/>
          <p:cNvSpPr/>
          <p:nvPr userDrawn="1"/>
        </p:nvSpPr>
        <p:spPr>
          <a:xfrm>
            <a:off x="0" y="6219191"/>
            <a:ext cx="9144000" cy="638809"/>
          </a:xfrm>
          <a:prstGeom prst="rect">
            <a:avLst/>
          </a:prstGeom>
          <a:solidFill>
            <a:srgbClr val="889A8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8" name="Footer Placeholder 4"/>
          <p:cNvSpPr>
            <a:spLocks noGrp="1"/>
          </p:cNvSpPr>
          <p:nvPr>
            <p:ph type="ftr" sz="quarter" idx="3"/>
          </p:nvPr>
        </p:nvSpPr>
        <p:spPr>
          <a:xfrm>
            <a:off x="3124200" y="6356033"/>
            <a:ext cx="2895600" cy="365125"/>
          </a:xfrm>
          <a:prstGeom prst="rect">
            <a:avLst/>
          </a:prstGeom>
        </p:spPr>
        <p:txBody>
          <a:bodyPr vert="horz" lIns="91440" tIns="45720" rIns="91440" bIns="45720" rtlCol="0" anchor="ctr"/>
          <a:lstStyle>
            <a:lvl1pPr algn="ctr">
              <a:defRPr sz="1200" b="0" i="0">
                <a:solidFill>
                  <a:srgbClr val="345825"/>
                </a:solidFill>
                <a:latin typeface="Phinster Fine Regular"/>
                <a:cs typeface="Phinster Fine Regular"/>
              </a:defRPr>
            </a:lvl1pPr>
          </a:lstStyle>
          <a:p>
            <a:r>
              <a:rPr lang="en-US" dirty="0" smtClean="0"/>
              <a:t>Comprehensive Community Management Solutions</a:t>
            </a:r>
          </a:p>
        </p:txBody>
      </p:sp>
      <p:sp>
        <p:nvSpPr>
          <p:cNvPr id="9" name="Slide Number Placeholder 5"/>
          <p:cNvSpPr>
            <a:spLocks noGrp="1"/>
          </p:cNvSpPr>
          <p:nvPr>
            <p:ph type="sldNum" sz="quarter" idx="4"/>
          </p:nvPr>
        </p:nvSpPr>
        <p:spPr>
          <a:xfrm>
            <a:off x="7792563" y="6356033"/>
            <a:ext cx="735594" cy="365125"/>
          </a:xfrm>
          <a:prstGeom prst="rect">
            <a:avLst/>
          </a:prstGeom>
        </p:spPr>
        <p:txBody>
          <a:bodyPr vert="horz" lIns="91440" tIns="45720" rIns="91440" bIns="45720" rtlCol="0" anchor="ctr"/>
          <a:lstStyle>
            <a:lvl1pPr algn="ctr">
              <a:defRPr sz="1200" b="0" i="0">
                <a:solidFill>
                  <a:srgbClr val="345825"/>
                </a:solidFill>
                <a:latin typeface="Phinster Fine Regular"/>
                <a:cs typeface="Phinster Fine Regular"/>
              </a:defRPr>
            </a:lvl1pPr>
          </a:lstStyle>
          <a:p>
            <a:fld id="{CEE44A12-C095-A14E-9819-8386363D8EDF}" type="slidenum">
              <a:rPr lang="en-US" smtClean="0"/>
              <a:pPr/>
              <a:t>‹#›</a:t>
            </a:fld>
            <a:endParaRPr lang="en-US" dirty="0"/>
          </a:p>
        </p:txBody>
      </p:sp>
      <p:grpSp>
        <p:nvGrpSpPr>
          <p:cNvPr id="10" name="Group 9"/>
          <p:cNvGrpSpPr/>
          <p:nvPr userDrawn="1"/>
        </p:nvGrpSpPr>
        <p:grpSpPr>
          <a:xfrm>
            <a:off x="7633920" y="6375785"/>
            <a:ext cx="325621" cy="325621"/>
            <a:chOff x="7996800" y="6375785"/>
            <a:chExt cx="325621" cy="325621"/>
          </a:xfrm>
        </p:grpSpPr>
        <p:sp>
          <p:nvSpPr>
            <p:cNvPr id="11" name="Oval 10"/>
            <p:cNvSpPr/>
            <p:nvPr userDrawn="1"/>
          </p:nvSpPr>
          <p:spPr>
            <a:xfrm>
              <a:off x="7996800" y="6375785"/>
              <a:ext cx="325621" cy="325621"/>
            </a:xfrm>
            <a:prstGeom prst="ellipse">
              <a:avLst/>
            </a:prstGeom>
            <a:solidFill>
              <a:srgbClr val="34582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sp>
          <p:nvSpPr>
            <p:cNvPr id="12" name="Isosceles Triangle 11"/>
            <p:cNvSpPr/>
            <p:nvPr userDrawn="1"/>
          </p:nvSpPr>
          <p:spPr>
            <a:xfrm rot="16200000">
              <a:off x="8077086" y="6475666"/>
              <a:ext cx="145998" cy="125860"/>
            </a:xfrm>
            <a:prstGeom prst="triangl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grpSp>
      <p:grpSp>
        <p:nvGrpSpPr>
          <p:cNvPr id="13" name="Group 12"/>
          <p:cNvGrpSpPr/>
          <p:nvPr userDrawn="1"/>
        </p:nvGrpSpPr>
        <p:grpSpPr>
          <a:xfrm>
            <a:off x="8361179" y="6375785"/>
            <a:ext cx="325621" cy="325621"/>
            <a:chOff x="8361179" y="6375785"/>
            <a:chExt cx="325621" cy="325621"/>
          </a:xfrm>
        </p:grpSpPr>
        <p:sp>
          <p:nvSpPr>
            <p:cNvPr id="14" name="Oval 13"/>
            <p:cNvSpPr/>
            <p:nvPr userDrawn="1"/>
          </p:nvSpPr>
          <p:spPr>
            <a:xfrm>
              <a:off x="8361179" y="6375785"/>
              <a:ext cx="325621" cy="325621"/>
            </a:xfrm>
            <a:prstGeom prst="ellipse">
              <a:avLst/>
            </a:prstGeom>
            <a:solidFill>
              <a:srgbClr val="34582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sp>
          <p:nvSpPr>
            <p:cNvPr id="15" name="Isosceles Triangle 14"/>
            <p:cNvSpPr/>
            <p:nvPr userDrawn="1"/>
          </p:nvSpPr>
          <p:spPr>
            <a:xfrm rot="5400000" flipH="1">
              <a:off x="8465047" y="6475665"/>
              <a:ext cx="145998" cy="125860"/>
            </a:xfrm>
            <a:prstGeom prst="triangl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grpSp>
      <p:pic>
        <p:nvPicPr>
          <p:cNvPr id="16" name="Picture 15" descr="RM_logo_4C.eps"/>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07788" y="6374785"/>
            <a:ext cx="1201271" cy="327620"/>
          </a:xfrm>
          <a:prstGeom prst="rect">
            <a:avLst/>
          </a:prstGeom>
        </p:spPr>
      </p:pic>
      <p:sp>
        <p:nvSpPr>
          <p:cNvPr id="2" name="Title 1"/>
          <p:cNvSpPr>
            <a:spLocks noGrp="1"/>
          </p:cNvSpPr>
          <p:nvPr>
            <p:ph type="title"/>
          </p:nvPr>
        </p:nvSpPr>
        <p:spPr>
          <a:xfrm>
            <a:off x="457200" y="88900"/>
            <a:ext cx="8229600" cy="1143000"/>
          </a:xfrm>
        </p:spPr>
        <p:txBody>
          <a:bodyPr/>
          <a:lstStyle>
            <a:lvl1pPr>
              <a:defRPr>
                <a:solidFill>
                  <a:schemeClr val="tx1">
                    <a:lumMod val="65000"/>
                    <a:lumOff val="35000"/>
                  </a:schemeClr>
                </a:solidFill>
              </a:defRPr>
            </a:lvl1pPr>
          </a:lstStyle>
          <a:p>
            <a:r>
              <a:rPr lang="en-US" smtClean="0"/>
              <a:t>Click to edit Master title style</a:t>
            </a:r>
            <a:endParaRPr lang="en-US"/>
          </a:p>
        </p:txBody>
      </p:sp>
      <p:graphicFrame>
        <p:nvGraphicFramePr>
          <p:cNvPr id="17" name="Content Placeholder 4"/>
          <p:cNvGraphicFramePr>
            <a:graphicFrameLocks/>
          </p:cNvGraphicFramePr>
          <p:nvPr userDrawn="1">
            <p:extLst>
              <p:ext uri="{D42A27DB-BD31-4B8C-83A1-F6EECF244321}">
                <p14:modId xmlns:p14="http://schemas.microsoft.com/office/powerpoint/2010/main" val="2684305575"/>
              </p:ext>
            </p:extLst>
          </p:nvPr>
        </p:nvGraphicFramePr>
        <p:xfrm>
          <a:off x="457200" y="1408748"/>
          <a:ext cx="8229600" cy="4719320"/>
        </p:xfrm>
        <a:graphic>
          <a:graphicData uri="http://schemas.openxmlformats.org/drawingml/2006/table">
            <a:tbl>
              <a:tblPr firstRow="1" bandRow="1">
                <a:tableStyleId>{5C22544A-7EE6-4342-B048-85BDC9FD1C3A}</a:tableStyleId>
              </a:tblPr>
              <a:tblGrid>
                <a:gridCol w="1645920"/>
                <a:gridCol w="1645920"/>
                <a:gridCol w="1645920"/>
                <a:gridCol w="1645920"/>
                <a:gridCol w="1645920"/>
              </a:tblGrid>
              <a:tr h="370840">
                <a:tc>
                  <a:txBody>
                    <a:bodyPr/>
                    <a:lstStyle/>
                    <a:p>
                      <a:pPr algn="ctr"/>
                      <a:r>
                        <a:rPr lang="en-US" dirty="0" smtClean="0">
                          <a:latin typeface="Phinster Extrabold Regular"/>
                          <a:cs typeface="Phinster Extrabold Regular"/>
                        </a:rPr>
                        <a:t>TABLE HEADER</a:t>
                      </a:r>
                      <a:endParaRPr lang="en-US" dirty="0">
                        <a:latin typeface="Phinster Extrabold Regular"/>
                        <a:cs typeface="Phinster Extrabold Regular"/>
                      </a:endParaRPr>
                    </a:p>
                  </a:txBody>
                  <a:tcPr>
                    <a:solidFill>
                      <a:srgbClr val="0F4F5F"/>
                    </a:solidFill>
                  </a:tcPr>
                </a:tc>
                <a:tc>
                  <a:txBody>
                    <a:bodyPr/>
                    <a:lstStyle/>
                    <a:p>
                      <a:pPr algn="ctr"/>
                      <a:r>
                        <a:rPr lang="en-US" dirty="0" smtClean="0">
                          <a:latin typeface="Phinster Extrabold Regular"/>
                          <a:cs typeface="Phinster Extrabold Regular"/>
                        </a:rPr>
                        <a:t>TABLE HEADER</a:t>
                      </a:r>
                      <a:endParaRPr lang="en-US" dirty="0">
                        <a:latin typeface="Phinster Extrabold Regular"/>
                        <a:cs typeface="Phinster Extrabold Regular"/>
                      </a:endParaRPr>
                    </a:p>
                  </a:txBody>
                  <a:tcPr>
                    <a:solidFill>
                      <a:srgbClr val="0F4F5F"/>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latin typeface="Phinster Extrabold Regular"/>
                          <a:cs typeface="Phinster Extrabold Regular"/>
                        </a:rPr>
                        <a:t>TABLE HEADER</a:t>
                      </a:r>
                    </a:p>
                  </a:txBody>
                  <a:tcPr>
                    <a:solidFill>
                      <a:srgbClr val="0F4F5F"/>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latin typeface="Phinster Extrabold Regular"/>
                          <a:cs typeface="Phinster Extrabold Regular"/>
                        </a:rPr>
                        <a:t>TABLE HEADER</a:t>
                      </a:r>
                    </a:p>
                  </a:txBody>
                  <a:tcPr>
                    <a:solidFill>
                      <a:srgbClr val="0F4F5F"/>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latin typeface="Phinster Extrabold Regular"/>
                          <a:cs typeface="Phinster Extrabold Regular"/>
                        </a:rPr>
                        <a:t>TABLE HEADER</a:t>
                      </a:r>
                    </a:p>
                  </a:txBody>
                  <a:tcPr>
                    <a:solidFill>
                      <a:srgbClr val="0F4F5F"/>
                    </a:solidFill>
                  </a:tcPr>
                </a:tc>
              </a:tr>
              <a:tr h="370840">
                <a:tc>
                  <a:txBody>
                    <a:bodyPr/>
                    <a:lstStyle/>
                    <a:p>
                      <a:r>
                        <a:rPr lang="en-US" sz="1400" dirty="0" smtClean="0">
                          <a:latin typeface="Phinster Fine Regular"/>
                          <a:cs typeface="Phinster Fine Regular"/>
                        </a:rPr>
                        <a:t>Table</a:t>
                      </a:r>
                      <a:r>
                        <a:rPr lang="en-US" sz="1400" baseline="0" dirty="0" smtClean="0">
                          <a:latin typeface="Phinster Fine Regular"/>
                          <a:cs typeface="Phinster Fine Regular"/>
                        </a:rPr>
                        <a:t> content</a:t>
                      </a:r>
                      <a:endParaRPr lang="en-US" sz="1400" dirty="0">
                        <a:latin typeface="Phinster Fine Regular"/>
                        <a:cs typeface="Phinster Fine Regular"/>
                      </a:endParaRPr>
                    </a:p>
                  </a:txBody>
                  <a:tcPr>
                    <a:solidFill>
                      <a:srgbClr val="BEBEBE"/>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latin typeface="Phinster Fine Regular"/>
                          <a:cs typeface="Phinster Fine Regular"/>
                        </a:rPr>
                        <a:t>Table</a:t>
                      </a:r>
                      <a:r>
                        <a:rPr lang="en-US" sz="1400" baseline="0" dirty="0" smtClean="0">
                          <a:latin typeface="Phinster Fine Regular"/>
                          <a:cs typeface="Phinster Fine Regular"/>
                        </a:rPr>
                        <a:t> content</a:t>
                      </a:r>
                      <a:endParaRPr lang="en-US" sz="1400" dirty="0" smtClean="0">
                        <a:latin typeface="Phinster Fine Regular"/>
                        <a:cs typeface="Phinster Fine Regular"/>
                      </a:endParaRPr>
                    </a:p>
                  </a:txBody>
                  <a:tcPr>
                    <a:solidFill>
                      <a:srgbClr val="BEBEBE"/>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latin typeface="Phinster Fine Regular"/>
                          <a:cs typeface="Phinster Fine Regular"/>
                        </a:rPr>
                        <a:t>Table</a:t>
                      </a:r>
                      <a:r>
                        <a:rPr lang="en-US" sz="1400" baseline="0" dirty="0" smtClean="0">
                          <a:latin typeface="Phinster Fine Regular"/>
                          <a:cs typeface="Phinster Fine Regular"/>
                        </a:rPr>
                        <a:t> content</a:t>
                      </a:r>
                      <a:endParaRPr lang="en-US" sz="1400" dirty="0" smtClean="0">
                        <a:latin typeface="Phinster Fine Regular"/>
                        <a:cs typeface="Phinster Fine Regular"/>
                      </a:endParaRPr>
                    </a:p>
                  </a:txBody>
                  <a:tcPr>
                    <a:solidFill>
                      <a:srgbClr val="BEBEBE"/>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latin typeface="Phinster Fine Regular"/>
                          <a:cs typeface="Phinster Fine Regular"/>
                        </a:rPr>
                        <a:t>Table</a:t>
                      </a:r>
                      <a:r>
                        <a:rPr lang="en-US" sz="1400" baseline="0" dirty="0" smtClean="0">
                          <a:latin typeface="Phinster Fine Regular"/>
                          <a:cs typeface="Phinster Fine Regular"/>
                        </a:rPr>
                        <a:t> content</a:t>
                      </a:r>
                      <a:endParaRPr lang="en-US" sz="1400" dirty="0" smtClean="0">
                        <a:latin typeface="Phinster Fine Regular"/>
                        <a:cs typeface="Phinster Fine Regular"/>
                      </a:endParaRPr>
                    </a:p>
                  </a:txBody>
                  <a:tcPr>
                    <a:solidFill>
                      <a:srgbClr val="BEBEBE"/>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latin typeface="Phinster Fine Regular"/>
                          <a:cs typeface="Phinster Fine Regular"/>
                        </a:rPr>
                        <a:t>Table</a:t>
                      </a:r>
                      <a:r>
                        <a:rPr lang="en-US" sz="1400" baseline="0" dirty="0" smtClean="0">
                          <a:latin typeface="Phinster Fine Regular"/>
                          <a:cs typeface="Phinster Fine Regular"/>
                        </a:rPr>
                        <a:t> content</a:t>
                      </a:r>
                      <a:endParaRPr lang="en-US" sz="1400" dirty="0" smtClean="0">
                        <a:latin typeface="Phinster Fine Regular"/>
                        <a:cs typeface="Phinster Fine Regular"/>
                      </a:endParaRPr>
                    </a:p>
                  </a:txBody>
                  <a:tcPr>
                    <a:solidFill>
                      <a:srgbClr val="BEBEBE"/>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latin typeface="Phinster Fine Regular"/>
                          <a:cs typeface="Phinster Fine Regular"/>
                        </a:rPr>
                        <a:t>Table</a:t>
                      </a:r>
                      <a:r>
                        <a:rPr lang="en-US" sz="1400" baseline="0" dirty="0" smtClean="0">
                          <a:latin typeface="Phinster Fine Regular"/>
                          <a:cs typeface="Phinster Fine Regular"/>
                        </a:rPr>
                        <a:t> content</a:t>
                      </a:r>
                      <a:endParaRPr lang="en-US" sz="1400" dirty="0" smtClean="0">
                        <a:latin typeface="Phinster Fine Regular"/>
                        <a:cs typeface="Phinster Fine Regular"/>
                      </a:endParaRPr>
                    </a:p>
                  </a:txBody>
                  <a:tcPr>
                    <a:solidFill>
                      <a:srgbClr val="DCDCDC"/>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latin typeface="Phinster Fine Regular"/>
                          <a:cs typeface="Phinster Fine Regular"/>
                        </a:rPr>
                        <a:t>Table</a:t>
                      </a:r>
                      <a:r>
                        <a:rPr lang="en-US" sz="1400" baseline="0" dirty="0" smtClean="0">
                          <a:latin typeface="Phinster Fine Regular"/>
                          <a:cs typeface="Phinster Fine Regular"/>
                        </a:rPr>
                        <a:t> content</a:t>
                      </a:r>
                      <a:endParaRPr lang="en-US" sz="1400" dirty="0" smtClean="0">
                        <a:latin typeface="Phinster Fine Regular"/>
                        <a:cs typeface="Phinster Fine Regular"/>
                      </a:endParaRPr>
                    </a:p>
                  </a:txBody>
                  <a:tcPr>
                    <a:solidFill>
                      <a:srgbClr val="DCDCDC"/>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latin typeface="Phinster Fine Regular"/>
                          <a:cs typeface="Phinster Fine Regular"/>
                        </a:rPr>
                        <a:t>Table</a:t>
                      </a:r>
                      <a:r>
                        <a:rPr lang="en-US" sz="1400" baseline="0" dirty="0" smtClean="0">
                          <a:latin typeface="Phinster Fine Regular"/>
                          <a:cs typeface="Phinster Fine Regular"/>
                        </a:rPr>
                        <a:t> content</a:t>
                      </a:r>
                      <a:endParaRPr lang="en-US" sz="1400" dirty="0" smtClean="0">
                        <a:latin typeface="Phinster Fine Regular"/>
                        <a:cs typeface="Phinster Fine Regular"/>
                      </a:endParaRPr>
                    </a:p>
                  </a:txBody>
                  <a:tcPr>
                    <a:solidFill>
                      <a:srgbClr val="DCDCDC"/>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latin typeface="Phinster Fine Regular"/>
                          <a:cs typeface="Phinster Fine Regular"/>
                        </a:rPr>
                        <a:t>Table</a:t>
                      </a:r>
                      <a:r>
                        <a:rPr lang="en-US" sz="1400" baseline="0" dirty="0" smtClean="0">
                          <a:latin typeface="Phinster Fine Regular"/>
                          <a:cs typeface="Phinster Fine Regular"/>
                        </a:rPr>
                        <a:t> content</a:t>
                      </a:r>
                      <a:endParaRPr lang="en-US" sz="1400" dirty="0" smtClean="0">
                        <a:latin typeface="Phinster Fine Regular"/>
                        <a:cs typeface="Phinster Fine Regular"/>
                      </a:endParaRPr>
                    </a:p>
                  </a:txBody>
                  <a:tcPr>
                    <a:solidFill>
                      <a:srgbClr val="DCDCDC"/>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latin typeface="Phinster Fine Regular"/>
                          <a:cs typeface="Phinster Fine Regular"/>
                        </a:rPr>
                        <a:t>Table</a:t>
                      </a:r>
                      <a:r>
                        <a:rPr lang="en-US" sz="1400" baseline="0" dirty="0" smtClean="0">
                          <a:latin typeface="Phinster Fine Regular"/>
                          <a:cs typeface="Phinster Fine Regular"/>
                        </a:rPr>
                        <a:t> content</a:t>
                      </a:r>
                      <a:endParaRPr lang="en-US" sz="1400" dirty="0" smtClean="0">
                        <a:latin typeface="Phinster Fine Regular"/>
                        <a:cs typeface="Phinster Fine Regular"/>
                      </a:endParaRPr>
                    </a:p>
                  </a:txBody>
                  <a:tcPr>
                    <a:solidFill>
                      <a:srgbClr val="DCDCDC"/>
                    </a:solidFill>
                  </a:tcPr>
                </a:tc>
              </a:tr>
              <a:tr h="370840">
                <a:tc>
                  <a:txBody>
                    <a:bodyPr/>
                    <a:lstStyle/>
                    <a:p>
                      <a:endParaRPr lang="en-US" sz="1400" dirty="0">
                        <a:latin typeface="Phinster Fine Regular"/>
                        <a:cs typeface="Phinster Fine Regular"/>
                      </a:endParaRPr>
                    </a:p>
                  </a:txBody>
                  <a:tcPr>
                    <a:solidFill>
                      <a:srgbClr val="BEBEBE"/>
                    </a:solidFill>
                  </a:tcPr>
                </a:tc>
                <a:tc>
                  <a:txBody>
                    <a:bodyPr/>
                    <a:lstStyle/>
                    <a:p>
                      <a:endParaRPr lang="en-US" sz="1400" dirty="0">
                        <a:latin typeface="Phinster Fine Regular"/>
                        <a:cs typeface="Phinster Fine Regular"/>
                      </a:endParaRPr>
                    </a:p>
                  </a:txBody>
                  <a:tcPr>
                    <a:solidFill>
                      <a:srgbClr val="BEBEBE"/>
                    </a:solidFill>
                  </a:tcPr>
                </a:tc>
                <a:tc>
                  <a:txBody>
                    <a:bodyPr/>
                    <a:lstStyle/>
                    <a:p>
                      <a:endParaRPr lang="en-US" sz="1400" dirty="0">
                        <a:latin typeface="Phinster Fine Regular"/>
                        <a:cs typeface="Phinster Fine Regular"/>
                      </a:endParaRPr>
                    </a:p>
                  </a:txBody>
                  <a:tcPr>
                    <a:solidFill>
                      <a:srgbClr val="BEBEBE"/>
                    </a:solidFill>
                  </a:tcPr>
                </a:tc>
                <a:tc>
                  <a:txBody>
                    <a:bodyPr/>
                    <a:lstStyle/>
                    <a:p>
                      <a:endParaRPr lang="en-US" sz="1400" dirty="0">
                        <a:latin typeface="Phinster Fine Regular"/>
                        <a:cs typeface="Phinster Fine Regular"/>
                      </a:endParaRPr>
                    </a:p>
                  </a:txBody>
                  <a:tcPr>
                    <a:solidFill>
                      <a:srgbClr val="BEBEBE"/>
                    </a:solidFill>
                  </a:tcPr>
                </a:tc>
                <a:tc>
                  <a:txBody>
                    <a:bodyPr/>
                    <a:lstStyle/>
                    <a:p>
                      <a:endParaRPr lang="en-US" sz="1400" dirty="0">
                        <a:latin typeface="Phinster Fine Regular"/>
                        <a:cs typeface="Phinster Fine Regular"/>
                      </a:endParaRPr>
                    </a:p>
                  </a:txBody>
                  <a:tcPr>
                    <a:solidFill>
                      <a:srgbClr val="BEBEBE"/>
                    </a:solidFill>
                  </a:tcPr>
                </a:tc>
              </a:tr>
              <a:tr h="370840">
                <a:tc>
                  <a:txBody>
                    <a:bodyPr/>
                    <a:lstStyle/>
                    <a:p>
                      <a:endParaRPr lang="en-US" sz="1400" dirty="0">
                        <a:latin typeface="Phinster Fine Regular"/>
                        <a:cs typeface="Phinster Fine Regular"/>
                      </a:endParaRPr>
                    </a:p>
                  </a:txBody>
                  <a:tcPr>
                    <a:solidFill>
                      <a:srgbClr val="DCDCDC"/>
                    </a:solidFill>
                  </a:tcPr>
                </a:tc>
                <a:tc>
                  <a:txBody>
                    <a:bodyPr/>
                    <a:lstStyle/>
                    <a:p>
                      <a:endParaRPr lang="en-US" sz="1400" dirty="0">
                        <a:latin typeface="Phinster Fine Regular"/>
                        <a:cs typeface="Phinster Fine Regular"/>
                      </a:endParaRPr>
                    </a:p>
                  </a:txBody>
                  <a:tcPr>
                    <a:solidFill>
                      <a:srgbClr val="DCDCDC"/>
                    </a:solidFill>
                  </a:tcPr>
                </a:tc>
                <a:tc>
                  <a:txBody>
                    <a:bodyPr/>
                    <a:lstStyle/>
                    <a:p>
                      <a:endParaRPr lang="en-US" sz="1400" dirty="0">
                        <a:latin typeface="Phinster Fine Regular"/>
                        <a:cs typeface="Phinster Fine Regular"/>
                      </a:endParaRPr>
                    </a:p>
                  </a:txBody>
                  <a:tcPr>
                    <a:solidFill>
                      <a:srgbClr val="DCDCDC"/>
                    </a:solidFill>
                  </a:tcPr>
                </a:tc>
                <a:tc>
                  <a:txBody>
                    <a:bodyPr/>
                    <a:lstStyle/>
                    <a:p>
                      <a:endParaRPr lang="en-US" sz="1400" dirty="0">
                        <a:latin typeface="Phinster Fine Regular"/>
                        <a:cs typeface="Phinster Fine Regular"/>
                      </a:endParaRPr>
                    </a:p>
                  </a:txBody>
                  <a:tcPr>
                    <a:solidFill>
                      <a:srgbClr val="DCDCDC"/>
                    </a:solidFill>
                  </a:tcPr>
                </a:tc>
                <a:tc>
                  <a:txBody>
                    <a:bodyPr/>
                    <a:lstStyle/>
                    <a:p>
                      <a:endParaRPr lang="en-US" sz="1400" dirty="0">
                        <a:latin typeface="Phinster Fine Regular"/>
                        <a:cs typeface="Phinster Fine Regular"/>
                      </a:endParaRPr>
                    </a:p>
                  </a:txBody>
                  <a:tcPr>
                    <a:solidFill>
                      <a:srgbClr val="DCDCDC"/>
                    </a:solidFill>
                  </a:tcPr>
                </a:tc>
              </a:tr>
              <a:tr h="370840">
                <a:tc>
                  <a:txBody>
                    <a:bodyPr/>
                    <a:lstStyle/>
                    <a:p>
                      <a:endParaRPr lang="en-US" sz="1400" dirty="0">
                        <a:latin typeface="Phinster Fine Regular"/>
                        <a:cs typeface="Phinster Fine Regular"/>
                      </a:endParaRPr>
                    </a:p>
                  </a:txBody>
                  <a:tcPr>
                    <a:solidFill>
                      <a:srgbClr val="BEBEBE"/>
                    </a:solidFill>
                  </a:tcPr>
                </a:tc>
                <a:tc>
                  <a:txBody>
                    <a:bodyPr/>
                    <a:lstStyle/>
                    <a:p>
                      <a:endParaRPr lang="en-US" sz="1400" dirty="0">
                        <a:latin typeface="Phinster Fine Regular"/>
                        <a:cs typeface="Phinster Fine Regular"/>
                      </a:endParaRPr>
                    </a:p>
                  </a:txBody>
                  <a:tcPr>
                    <a:solidFill>
                      <a:srgbClr val="BEBEBE"/>
                    </a:solidFill>
                  </a:tcPr>
                </a:tc>
                <a:tc>
                  <a:txBody>
                    <a:bodyPr/>
                    <a:lstStyle/>
                    <a:p>
                      <a:endParaRPr lang="en-US" sz="1400" dirty="0">
                        <a:latin typeface="Phinster Fine Regular"/>
                        <a:cs typeface="Phinster Fine Regular"/>
                      </a:endParaRPr>
                    </a:p>
                  </a:txBody>
                  <a:tcPr>
                    <a:solidFill>
                      <a:srgbClr val="BEBEBE"/>
                    </a:solidFill>
                  </a:tcPr>
                </a:tc>
                <a:tc>
                  <a:txBody>
                    <a:bodyPr/>
                    <a:lstStyle/>
                    <a:p>
                      <a:endParaRPr lang="en-US" sz="1400" dirty="0">
                        <a:latin typeface="Phinster Fine Regular"/>
                        <a:cs typeface="Phinster Fine Regular"/>
                      </a:endParaRPr>
                    </a:p>
                  </a:txBody>
                  <a:tcPr>
                    <a:solidFill>
                      <a:srgbClr val="BEBEBE"/>
                    </a:solidFill>
                  </a:tcPr>
                </a:tc>
                <a:tc>
                  <a:txBody>
                    <a:bodyPr/>
                    <a:lstStyle/>
                    <a:p>
                      <a:endParaRPr lang="en-US" sz="1400" dirty="0">
                        <a:latin typeface="Phinster Fine Regular"/>
                        <a:cs typeface="Phinster Fine Regular"/>
                      </a:endParaRPr>
                    </a:p>
                  </a:txBody>
                  <a:tcPr>
                    <a:solidFill>
                      <a:srgbClr val="BEBEBE"/>
                    </a:solidFill>
                  </a:tcPr>
                </a:tc>
              </a:tr>
              <a:tr h="370840">
                <a:tc>
                  <a:txBody>
                    <a:bodyPr/>
                    <a:lstStyle/>
                    <a:p>
                      <a:endParaRPr lang="en-US" sz="1400" dirty="0">
                        <a:latin typeface="Phinster Fine Regular"/>
                        <a:cs typeface="Phinster Fine Regular"/>
                      </a:endParaRPr>
                    </a:p>
                  </a:txBody>
                  <a:tcPr>
                    <a:solidFill>
                      <a:srgbClr val="DCDCDC"/>
                    </a:solidFill>
                  </a:tcPr>
                </a:tc>
                <a:tc>
                  <a:txBody>
                    <a:bodyPr/>
                    <a:lstStyle/>
                    <a:p>
                      <a:endParaRPr lang="en-US" sz="1400" dirty="0">
                        <a:latin typeface="Phinster Fine Regular"/>
                        <a:cs typeface="Phinster Fine Regular"/>
                      </a:endParaRPr>
                    </a:p>
                  </a:txBody>
                  <a:tcPr>
                    <a:solidFill>
                      <a:srgbClr val="DCDCDC"/>
                    </a:solidFill>
                  </a:tcPr>
                </a:tc>
                <a:tc>
                  <a:txBody>
                    <a:bodyPr/>
                    <a:lstStyle/>
                    <a:p>
                      <a:endParaRPr lang="en-US" sz="1400" dirty="0">
                        <a:latin typeface="Phinster Fine Regular"/>
                        <a:cs typeface="Phinster Fine Regular"/>
                      </a:endParaRPr>
                    </a:p>
                  </a:txBody>
                  <a:tcPr>
                    <a:solidFill>
                      <a:srgbClr val="DCDCDC"/>
                    </a:solidFill>
                  </a:tcPr>
                </a:tc>
                <a:tc>
                  <a:txBody>
                    <a:bodyPr/>
                    <a:lstStyle/>
                    <a:p>
                      <a:endParaRPr lang="en-US" sz="1400" dirty="0">
                        <a:latin typeface="Phinster Fine Regular"/>
                        <a:cs typeface="Phinster Fine Regular"/>
                      </a:endParaRPr>
                    </a:p>
                  </a:txBody>
                  <a:tcPr>
                    <a:solidFill>
                      <a:srgbClr val="DCDCDC"/>
                    </a:solidFill>
                  </a:tcPr>
                </a:tc>
                <a:tc>
                  <a:txBody>
                    <a:bodyPr/>
                    <a:lstStyle/>
                    <a:p>
                      <a:endParaRPr lang="en-US" sz="1400" dirty="0">
                        <a:latin typeface="Phinster Fine Regular"/>
                        <a:cs typeface="Phinster Fine Regular"/>
                      </a:endParaRPr>
                    </a:p>
                  </a:txBody>
                  <a:tcPr>
                    <a:solidFill>
                      <a:srgbClr val="DCDCDC"/>
                    </a:solidFill>
                  </a:tcPr>
                </a:tc>
              </a:tr>
              <a:tr h="370840">
                <a:tc>
                  <a:txBody>
                    <a:bodyPr/>
                    <a:lstStyle/>
                    <a:p>
                      <a:endParaRPr lang="en-US" sz="1400" dirty="0">
                        <a:latin typeface="Phinster Fine Regular"/>
                        <a:cs typeface="Phinster Fine Regular"/>
                      </a:endParaRPr>
                    </a:p>
                  </a:txBody>
                  <a:tcPr>
                    <a:solidFill>
                      <a:srgbClr val="BEBEBE"/>
                    </a:solidFill>
                  </a:tcPr>
                </a:tc>
                <a:tc>
                  <a:txBody>
                    <a:bodyPr/>
                    <a:lstStyle/>
                    <a:p>
                      <a:endParaRPr lang="en-US" sz="1400" dirty="0">
                        <a:latin typeface="Phinster Fine Regular"/>
                        <a:cs typeface="Phinster Fine Regular"/>
                      </a:endParaRPr>
                    </a:p>
                  </a:txBody>
                  <a:tcPr>
                    <a:solidFill>
                      <a:srgbClr val="BEBEBE"/>
                    </a:solidFill>
                  </a:tcPr>
                </a:tc>
                <a:tc>
                  <a:txBody>
                    <a:bodyPr/>
                    <a:lstStyle/>
                    <a:p>
                      <a:endParaRPr lang="en-US" sz="1400" dirty="0">
                        <a:latin typeface="Phinster Fine Regular"/>
                        <a:cs typeface="Phinster Fine Regular"/>
                      </a:endParaRPr>
                    </a:p>
                  </a:txBody>
                  <a:tcPr>
                    <a:solidFill>
                      <a:srgbClr val="BEBEBE"/>
                    </a:solidFill>
                  </a:tcPr>
                </a:tc>
                <a:tc>
                  <a:txBody>
                    <a:bodyPr/>
                    <a:lstStyle/>
                    <a:p>
                      <a:endParaRPr lang="en-US" sz="1400" dirty="0">
                        <a:latin typeface="Phinster Fine Regular"/>
                        <a:cs typeface="Phinster Fine Regular"/>
                      </a:endParaRPr>
                    </a:p>
                  </a:txBody>
                  <a:tcPr>
                    <a:solidFill>
                      <a:srgbClr val="BEBEBE"/>
                    </a:solidFill>
                  </a:tcPr>
                </a:tc>
                <a:tc>
                  <a:txBody>
                    <a:bodyPr/>
                    <a:lstStyle/>
                    <a:p>
                      <a:endParaRPr lang="en-US" sz="1400" dirty="0">
                        <a:latin typeface="Phinster Fine Regular"/>
                        <a:cs typeface="Phinster Fine Regular"/>
                      </a:endParaRPr>
                    </a:p>
                  </a:txBody>
                  <a:tcPr>
                    <a:solidFill>
                      <a:srgbClr val="BEBEBE"/>
                    </a:solidFill>
                  </a:tcPr>
                </a:tc>
              </a:tr>
              <a:tr h="370840">
                <a:tc>
                  <a:txBody>
                    <a:bodyPr/>
                    <a:lstStyle/>
                    <a:p>
                      <a:endParaRPr lang="en-US" sz="1400" dirty="0">
                        <a:latin typeface="Phinster Fine Regular"/>
                        <a:cs typeface="Phinster Fine Regular"/>
                      </a:endParaRPr>
                    </a:p>
                  </a:txBody>
                  <a:tcPr>
                    <a:solidFill>
                      <a:srgbClr val="DCDCDC"/>
                    </a:solidFill>
                  </a:tcPr>
                </a:tc>
                <a:tc>
                  <a:txBody>
                    <a:bodyPr/>
                    <a:lstStyle/>
                    <a:p>
                      <a:endParaRPr lang="en-US" sz="1400" dirty="0">
                        <a:latin typeface="Phinster Fine Regular"/>
                        <a:cs typeface="Phinster Fine Regular"/>
                      </a:endParaRPr>
                    </a:p>
                  </a:txBody>
                  <a:tcPr>
                    <a:solidFill>
                      <a:srgbClr val="DCDCDC"/>
                    </a:solidFill>
                  </a:tcPr>
                </a:tc>
                <a:tc>
                  <a:txBody>
                    <a:bodyPr/>
                    <a:lstStyle/>
                    <a:p>
                      <a:endParaRPr lang="en-US" sz="1400" dirty="0">
                        <a:latin typeface="Phinster Fine Regular"/>
                        <a:cs typeface="Phinster Fine Regular"/>
                      </a:endParaRPr>
                    </a:p>
                  </a:txBody>
                  <a:tcPr>
                    <a:solidFill>
                      <a:srgbClr val="DCDCDC"/>
                    </a:solidFill>
                  </a:tcPr>
                </a:tc>
                <a:tc>
                  <a:txBody>
                    <a:bodyPr/>
                    <a:lstStyle/>
                    <a:p>
                      <a:endParaRPr lang="en-US" sz="1400" dirty="0">
                        <a:latin typeface="Phinster Fine Regular"/>
                        <a:cs typeface="Phinster Fine Regular"/>
                      </a:endParaRPr>
                    </a:p>
                  </a:txBody>
                  <a:tcPr>
                    <a:solidFill>
                      <a:srgbClr val="DCDCDC"/>
                    </a:solidFill>
                  </a:tcPr>
                </a:tc>
                <a:tc>
                  <a:txBody>
                    <a:bodyPr/>
                    <a:lstStyle/>
                    <a:p>
                      <a:endParaRPr lang="en-US" sz="1400" dirty="0">
                        <a:latin typeface="Phinster Fine Regular"/>
                        <a:cs typeface="Phinster Fine Regular"/>
                      </a:endParaRPr>
                    </a:p>
                  </a:txBody>
                  <a:tcPr>
                    <a:solidFill>
                      <a:srgbClr val="DCDCDC"/>
                    </a:solidFill>
                  </a:tcPr>
                </a:tc>
              </a:tr>
              <a:tr h="370840">
                <a:tc>
                  <a:txBody>
                    <a:bodyPr/>
                    <a:lstStyle/>
                    <a:p>
                      <a:endParaRPr lang="en-US" sz="1400" dirty="0">
                        <a:latin typeface="Phinster Fine Regular"/>
                        <a:cs typeface="Phinster Fine Regular"/>
                      </a:endParaRPr>
                    </a:p>
                  </a:txBody>
                  <a:tcPr>
                    <a:solidFill>
                      <a:srgbClr val="BEBEBE"/>
                    </a:solidFill>
                  </a:tcPr>
                </a:tc>
                <a:tc>
                  <a:txBody>
                    <a:bodyPr/>
                    <a:lstStyle/>
                    <a:p>
                      <a:endParaRPr lang="en-US" sz="1400" dirty="0">
                        <a:latin typeface="Phinster Fine Regular"/>
                        <a:cs typeface="Phinster Fine Regular"/>
                      </a:endParaRPr>
                    </a:p>
                  </a:txBody>
                  <a:tcPr>
                    <a:solidFill>
                      <a:srgbClr val="BEBEBE"/>
                    </a:solidFill>
                  </a:tcPr>
                </a:tc>
                <a:tc>
                  <a:txBody>
                    <a:bodyPr/>
                    <a:lstStyle/>
                    <a:p>
                      <a:endParaRPr lang="en-US" sz="1400" dirty="0">
                        <a:latin typeface="Phinster Fine Regular"/>
                        <a:cs typeface="Phinster Fine Regular"/>
                      </a:endParaRPr>
                    </a:p>
                  </a:txBody>
                  <a:tcPr>
                    <a:solidFill>
                      <a:srgbClr val="BEBEBE"/>
                    </a:solidFill>
                  </a:tcPr>
                </a:tc>
                <a:tc>
                  <a:txBody>
                    <a:bodyPr/>
                    <a:lstStyle/>
                    <a:p>
                      <a:endParaRPr lang="en-US" sz="1400" dirty="0">
                        <a:latin typeface="Phinster Fine Regular"/>
                        <a:cs typeface="Phinster Fine Regular"/>
                      </a:endParaRPr>
                    </a:p>
                  </a:txBody>
                  <a:tcPr>
                    <a:solidFill>
                      <a:srgbClr val="BEBEBE"/>
                    </a:solidFill>
                  </a:tcPr>
                </a:tc>
                <a:tc>
                  <a:txBody>
                    <a:bodyPr/>
                    <a:lstStyle/>
                    <a:p>
                      <a:endParaRPr lang="en-US" sz="1400" dirty="0">
                        <a:latin typeface="Phinster Fine Regular"/>
                        <a:cs typeface="Phinster Fine Regular"/>
                      </a:endParaRPr>
                    </a:p>
                  </a:txBody>
                  <a:tcPr>
                    <a:solidFill>
                      <a:srgbClr val="BEBEBE"/>
                    </a:solidFill>
                  </a:tcPr>
                </a:tc>
              </a:tr>
              <a:tr h="370840">
                <a:tc>
                  <a:txBody>
                    <a:bodyPr/>
                    <a:lstStyle/>
                    <a:p>
                      <a:endParaRPr lang="en-US" sz="1400" dirty="0">
                        <a:latin typeface="Phinster Fine Regular"/>
                        <a:cs typeface="Phinster Fine Regular"/>
                      </a:endParaRPr>
                    </a:p>
                  </a:txBody>
                  <a:tcPr>
                    <a:solidFill>
                      <a:srgbClr val="DCDCDC"/>
                    </a:solidFill>
                  </a:tcPr>
                </a:tc>
                <a:tc>
                  <a:txBody>
                    <a:bodyPr/>
                    <a:lstStyle/>
                    <a:p>
                      <a:endParaRPr lang="en-US" sz="1400" dirty="0">
                        <a:latin typeface="Phinster Fine Regular"/>
                        <a:cs typeface="Phinster Fine Regular"/>
                      </a:endParaRPr>
                    </a:p>
                  </a:txBody>
                  <a:tcPr>
                    <a:solidFill>
                      <a:srgbClr val="DCDCDC"/>
                    </a:solidFill>
                  </a:tcPr>
                </a:tc>
                <a:tc>
                  <a:txBody>
                    <a:bodyPr/>
                    <a:lstStyle/>
                    <a:p>
                      <a:endParaRPr lang="en-US" sz="1400" dirty="0">
                        <a:latin typeface="Phinster Fine Regular"/>
                        <a:cs typeface="Phinster Fine Regular"/>
                      </a:endParaRPr>
                    </a:p>
                  </a:txBody>
                  <a:tcPr>
                    <a:solidFill>
                      <a:srgbClr val="DCDCDC"/>
                    </a:solidFill>
                  </a:tcPr>
                </a:tc>
                <a:tc>
                  <a:txBody>
                    <a:bodyPr/>
                    <a:lstStyle/>
                    <a:p>
                      <a:endParaRPr lang="en-US" sz="1400" dirty="0">
                        <a:latin typeface="Phinster Fine Regular"/>
                        <a:cs typeface="Phinster Fine Regular"/>
                      </a:endParaRPr>
                    </a:p>
                  </a:txBody>
                  <a:tcPr>
                    <a:solidFill>
                      <a:srgbClr val="DCDCDC"/>
                    </a:solidFill>
                  </a:tcPr>
                </a:tc>
                <a:tc>
                  <a:txBody>
                    <a:bodyPr/>
                    <a:lstStyle/>
                    <a:p>
                      <a:endParaRPr lang="en-US" sz="1400" dirty="0">
                        <a:latin typeface="Phinster Fine Regular"/>
                        <a:cs typeface="Phinster Fine Regular"/>
                      </a:endParaRPr>
                    </a:p>
                  </a:txBody>
                  <a:tcPr>
                    <a:solidFill>
                      <a:srgbClr val="DCDCDC"/>
                    </a:solidFill>
                  </a:tcPr>
                </a:tc>
              </a:tr>
              <a:tr h="370840">
                <a:tc>
                  <a:txBody>
                    <a:bodyPr/>
                    <a:lstStyle/>
                    <a:p>
                      <a:endParaRPr lang="en-US" sz="1400" dirty="0">
                        <a:latin typeface="Phinster Fine Regular"/>
                        <a:cs typeface="Phinster Fine Regular"/>
                      </a:endParaRPr>
                    </a:p>
                  </a:txBody>
                  <a:tcPr>
                    <a:solidFill>
                      <a:srgbClr val="BEBEBE"/>
                    </a:solidFill>
                  </a:tcPr>
                </a:tc>
                <a:tc>
                  <a:txBody>
                    <a:bodyPr/>
                    <a:lstStyle/>
                    <a:p>
                      <a:endParaRPr lang="en-US" sz="1400" dirty="0">
                        <a:latin typeface="Phinster Fine Regular"/>
                        <a:cs typeface="Phinster Fine Regular"/>
                      </a:endParaRPr>
                    </a:p>
                  </a:txBody>
                  <a:tcPr>
                    <a:solidFill>
                      <a:srgbClr val="BEBEBE"/>
                    </a:solidFill>
                  </a:tcPr>
                </a:tc>
                <a:tc>
                  <a:txBody>
                    <a:bodyPr/>
                    <a:lstStyle/>
                    <a:p>
                      <a:endParaRPr lang="en-US" sz="1400" dirty="0">
                        <a:latin typeface="Phinster Fine Regular"/>
                        <a:cs typeface="Phinster Fine Regular"/>
                      </a:endParaRPr>
                    </a:p>
                  </a:txBody>
                  <a:tcPr>
                    <a:solidFill>
                      <a:srgbClr val="BEBEBE"/>
                    </a:solidFill>
                  </a:tcPr>
                </a:tc>
                <a:tc>
                  <a:txBody>
                    <a:bodyPr/>
                    <a:lstStyle/>
                    <a:p>
                      <a:endParaRPr lang="en-US" sz="1400" dirty="0">
                        <a:latin typeface="Phinster Fine Regular"/>
                        <a:cs typeface="Phinster Fine Regular"/>
                      </a:endParaRPr>
                    </a:p>
                  </a:txBody>
                  <a:tcPr>
                    <a:solidFill>
                      <a:srgbClr val="BEBEBE"/>
                    </a:solidFill>
                  </a:tcPr>
                </a:tc>
                <a:tc>
                  <a:txBody>
                    <a:bodyPr/>
                    <a:lstStyle/>
                    <a:p>
                      <a:endParaRPr lang="en-US" sz="1400" dirty="0">
                        <a:latin typeface="Phinster Fine Regular"/>
                        <a:cs typeface="Phinster Fine Regular"/>
                      </a:endParaRPr>
                    </a:p>
                  </a:txBody>
                  <a:tcPr>
                    <a:solidFill>
                      <a:srgbClr val="BEBEBE"/>
                    </a:solidFill>
                  </a:tcPr>
                </a:tc>
              </a:tr>
            </a:tbl>
          </a:graphicData>
        </a:graphic>
      </p:graphicFrame>
    </p:spTree>
    <p:extLst>
      <p:ext uri="{BB962C8B-B14F-4D97-AF65-F5344CB8AC3E}">
        <p14:creationId xmlns:p14="http://schemas.microsoft.com/office/powerpoint/2010/main" val="614759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6" name="Rectangle 5"/>
          <p:cNvSpPr/>
          <p:nvPr userDrawn="1"/>
        </p:nvSpPr>
        <p:spPr>
          <a:xfrm>
            <a:off x="0" y="0"/>
            <a:ext cx="9144000" cy="1344168"/>
          </a:xfrm>
          <a:prstGeom prst="rect">
            <a:avLst/>
          </a:prstGeom>
          <a:solidFill>
            <a:srgbClr val="DCDCDC"/>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7" name="Rectangle 6"/>
          <p:cNvSpPr/>
          <p:nvPr userDrawn="1"/>
        </p:nvSpPr>
        <p:spPr>
          <a:xfrm>
            <a:off x="0" y="6219191"/>
            <a:ext cx="9144000" cy="638809"/>
          </a:xfrm>
          <a:prstGeom prst="rect">
            <a:avLst/>
          </a:prstGeom>
          <a:solidFill>
            <a:srgbClr val="889A8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8" name="Footer Placeholder 4"/>
          <p:cNvSpPr>
            <a:spLocks noGrp="1"/>
          </p:cNvSpPr>
          <p:nvPr>
            <p:ph type="ftr" sz="quarter" idx="3"/>
          </p:nvPr>
        </p:nvSpPr>
        <p:spPr>
          <a:xfrm>
            <a:off x="3124200" y="6356033"/>
            <a:ext cx="2895600" cy="365125"/>
          </a:xfrm>
          <a:prstGeom prst="rect">
            <a:avLst/>
          </a:prstGeom>
        </p:spPr>
        <p:txBody>
          <a:bodyPr vert="horz" lIns="91440" tIns="45720" rIns="91440" bIns="45720" rtlCol="0" anchor="ctr"/>
          <a:lstStyle>
            <a:lvl1pPr algn="ctr">
              <a:defRPr sz="1200" b="0" i="0">
                <a:solidFill>
                  <a:srgbClr val="345825"/>
                </a:solidFill>
                <a:latin typeface="Phinster Fine Regular"/>
                <a:cs typeface="Phinster Fine Regular"/>
              </a:defRPr>
            </a:lvl1pPr>
          </a:lstStyle>
          <a:p>
            <a:r>
              <a:rPr lang="en-US" dirty="0" smtClean="0"/>
              <a:t>Comprehensive Community Management Solutions</a:t>
            </a:r>
          </a:p>
        </p:txBody>
      </p:sp>
      <p:sp>
        <p:nvSpPr>
          <p:cNvPr id="9" name="Slide Number Placeholder 5"/>
          <p:cNvSpPr>
            <a:spLocks noGrp="1"/>
          </p:cNvSpPr>
          <p:nvPr>
            <p:ph type="sldNum" sz="quarter" idx="4"/>
          </p:nvPr>
        </p:nvSpPr>
        <p:spPr>
          <a:xfrm>
            <a:off x="7792563" y="6356033"/>
            <a:ext cx="735594" cy="365125"/>
          </a:xfrm>
          <a:prstGeom prst="rect">
            <a:avLst/>
          </a:prstGeom>
        </p:spPr>
        <p:txBody>
          <a:bodyPr vert="horz" lIns="91440" tIns="45720" rIns="91440" bIns="45720" rtlCol="0" anchor="ctr"/>
          <a:lstStyle>
            <a:lvl1pPr algn="ctr">
              <a:defRPr sz="1200" b="0" i="0">
                <a:solidFill>
                  <a:srgbClr val="345825"/>
                </a:solidFill>
                <a:latin typeface="Phinster Fine Regular"/>
                <a:cs typeface="Phinster Fine Regular"/>
              </a:defRPr>
            </a:lvl1pPr>
          </a:lstStyle>
          <a:p>
            <a:fld id="{CEE44A12-C095-A14E-9819-8386363D8EDF}" type="slidenum">
              <a:rPr lang="en-US" smtClean="0"/>
              <a:pPr/>
              <a:t>‹#›</a:t>
            </a:fld>
            <a:endParaRPr lang="en-US" dirty="0"/>
          </a:p>
        </p:txBody>
      </p:sp>
      <p:grpSp>
        <p:nvGrpSpPr>
          <p:cNvPr id="10" name="Group 9"/>
          <p:cNvGrpSpPr/>
          <p:nvPr userDrawn="1"/>
        </p:nvGrpSpPr>
        <p:grpSpPr>
          <a:xfrm>
            <a:off x="7633920" y="6375785"/>
            <a:ext cx="325621" cy="325621"/>
            <a:chOff x="7996800" y="6375785"/>
            <a:chExt cx="325621" cy="325621"/>
          </a:xfrm>
        </p:grpSpPr>
        <p:sp>
          <p:nvSpPr>
            <p:cNvPr id="11" name="Oval 10"/>
            <p:cNvSpPr/>
            <p:nvPr userDrawn="1"/>
          </p:nvSpPr>
          <p:spPr>
            <a:xfrm>
              <a:off x="7996800" y="6375785"/>
              <a:ext cx="325621" cy="325621"/>
            </a:xfrm>
            <a:prstGeom prst="ellipse">
              <a:avLst/>
            </a:prstGeom>
            <a:solidFill>
              <a:srgbClr val="34582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sp>
          <p:nvSpPr>
            <p:cNvPr id="12" name="Isosceles Triangle 11"/>
            <p:cNvSpPr/>
            <p:nvPr userDrawn="1"/>
          </p:nvSpPr>
          <p:spPr>
            <a:xfrm rot="16200000">
              <a:off x="8077086" y="6475666"/>
              <a:ext cx="145998" cy="125860"/>
            </a:xfrm>
            <a:prstGeom prst="triangl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grpSp>
      <p:grpSp>
        <p:nvGrpSpPr>
          <p:cNvPr id="13" name="Group 12"/>
          <p:cNvGrpSpPr/>
          <p:nvPr userDrawn="1"/>
        </p:nvGrpSpPr>
        <p:grpSpPr>
          <a:xfrm>
            <a:off x="8361179" y="6375785"/>
            <a:ext cx="325621" cy="325621"/>
            <a:chOff x="8361179" y="6375785"/>
            <a:chExt cx="325621" cy="325621"/>
          </a:xfrm>
        </p:grpSpPr>
        <p:sp>
          <p:nvSpPr>
            <p:cNvPr id="14" name="Oval 13"/>
            <p:cNvSpPr/>
            <p:nvPr userDrawn="1"/>
          </p:nvSpPr>
          <p:spPr>
            <a:xfrm>
              <a:off x="8361179" y="6375785"/>
              <a:ext cx="325621" cy="325621"/>
            </a:xfrm>
            <a:prstGeom prst="ellipse">
              <a:avLst/>
            </a:prstGeom>
            <a:solidFill>
              <a:srgbClr val="34582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sp>
          <p:nvSpPr>
            <p:cNvPr id="15" name="Isosceles Triangle 14"/>
            <p:cNvSpPr/>
            <p:nvPr userDrawn="1"/>
          </p:nvSpPr>
          <p:spPr>
            <a:xfrm rot="5400000" flipH="1">
              <a:off x="8465047" y="6475665"/>
              <a:ext cx="145998" cy="125860"/>
            </a:xfrm>
            <a:prstGeom prst="triangl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p>
          </p:txBody>
        </p:sp>
      </p:grpSp>
      <p:pic>
        <p:nvPicPr>
          <p:cNvPr id="16" name="Picture 15" descr="RM_logo_4C.eps"/>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07788" y="6374785"/>
            <a:ext cx="1201271" cy="327620"/>
          </a:xfrm>
          <a:prstGeom prst="rect">
            <a:avLst/>
          </a:prstGeom>
        </p:spPr>
      </p:pic>
      <p:sp>
        <p:nvSpPr>
          <p:cNvPr id="2" name="Title 1"/>
          <p:cNvSpPr>
            <a:spLocks noGrp="1"/>
          </p:cNvSpPr>
          <p:nvPr>
            <p:ph type="title" hasCustomPrompt="1"/>
          </p:nvPr>
        </p:nvSpPr>
        <p:spPr>
          <a:xfrm>
            <a:off x="457200" y="88900"/>
            <a:ext cx="8229600" cy="1143000"/>
          </a:xfrm>
        </p:spPr>
        <p:txBody>
          <a:bodyPr/>
          <a:lstStyle>
            <a:lvl1pPr>
              <a:defRPr baseline="0">
                <a:solidFill>
                  <a:schemeClr val="tx1">
                    <a:lumMod val="65000"/>
                    <a:lumOff val="35000"/>
                  </a:schemeClr>
                </a:solidFill>
              </a:defRPr>
            </a:lvl1pPr>
          </a:lstStyle>
          <a:p>
            <a:r>
              <a:rPr lang="en-US" dirty="0" smtClean="0"/>
              <a:t>Color Palette</a:t>
            </a:r>
            <a:endParaRPr lang="en-US" dirty="0"/>
          </a:p>
        </p:txBody>
      </p:sp>
      <p:sp>
        <p:nvSpPr>
          <p:cNvPr id="18" name="Rectangle 17"/>
          <p:cNvSpPr/>
          <p:nvPr userDrawn="1"/>
        </p:nvSpPr>
        <p:spPr>
          <a:xfrm>
            <a:off x="4146162" y="1907070"/>
            <a:ext cx="914400" cy="914400"/>
          </a:xfrm>
          <a:prstGeom prst="rect">
            <a:avLst/>
          </a:prstGeom>
          <a:solidFill>
            <a:srgbClr val="889A81"/>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136</a:t>
            </a:r>
          </a:p>
          <a:p>
            <a:pPr algn="ctr"/>
            <a:r>
              <a:rPr lang="en-US" dirty="0" smtClean="0"/>
              <a:t>154</a:t>
            </a:r>
          </a:p>
          <a:p>
            <a:pPr algn="ctr"/>
            <a:r>
              <a:rPr lang="en-US" dirty="0" smtClean="0"/>
              <a:t>129</a:t>
            </a:r>
            <a:endParaRPr lang="en-US" dirty="0"/>
          </a:p>
        </p:txBody>
      </p:sp>
      <p:sp>
        <p:nvSpPr>
          <p:cNvPr id="19" name="Rectangle 18"/>
          <p:cNvSpPr/>
          <p:nvPr userDrawn="1"/>
        </p:nvSpPr>
        <p:spPr>
          <a:xfrm>
            <a:off x="5259063" y="1907070"/>
            <a:ext cx="914400" cy="914400"/>
          </a:xfrm>
          <a:prstGeom prst="rect">
            <a:avLst/>
          </a:prstGeom>
          <a:solidFill>
            <a:srgbClr val="76969E"/>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118</a:t>
            </a:r>
          </a:p>
          <a:p>
            <a:pPr algn="ctr"/>
            <a:r>
              <a:rPr lang="en-US" dirty="0" smtClean="0"/>
              <a:t>150</a:t>
            </a:r>
          </a:p>
          <a:p>
            <a:pPr algn="ctr"/>
            <a:r>
              <a:rPr lang="en-US" dirty="0" smtClean="0"/>
              <a:t>158</a:t>
            </a:r>
            <a:endParaRPr lang="en-US" dirty="0"/>
          </a:p>
        </p:txBody>
      </p:sp>
      <p:sp>
        <p:nvSpPr>
          <p:cNvPr id="20" name="Rectangle 19"/>
          <p:cNvSpPr/>
          <p:nvPr userDrawn="1"/>
        </p:nvSpPr>
        <p:spPr>
          <a:xfrm>
            <a:off x="3017797" y="1907070"/>
            <a:ext cx="914400" cy="914400"/>
          </a:xfrm>
          <a:prstGeom prst="rect">
            <a:avLst/>
          </a:prstGeom>
          <a:solidFill>
            <a:srgbClr val="DCDCDC"/>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220</a:t>
            </a:r>
          </a:p>
          <a:p>
            <a:pPr algn="ctr"/>
            <a:r>
              <a:rPr lang="en-US" dirty="0" smtClean="0"/>
              <a:t>220</a:t>
            </a:r>
          </a:p>
          <a:p>
            <a:pPr algn="ctr"/>
            <a:r>
              <a:rPr lang="en-US" dirty="0" smtClean="0"/>
              <a:t>220</a:t>
            </a:r>
            <a:endParaRPr lang="en-US" dirty="0"/>
          </a:p>
        </p:txBody>
      </p:sp>
      <p:sp>
        <p:nvSpPr>
          <p:cNvPr id="21" name="Rectangle 20"/>
          <p:cNvSpPr/>
          <p:nvPr userDrawn="1"/>
        </p:nvSpPr>
        <p:spPr>
          <a:xfrm>
            <a:off x="3017797" y="2991793"/>
            <a:ext cx="914400" cy="914400"/>
          </a:xfrm>
          <a:prstGeom prst="rect">
            <a:avLst/>
          </a:prstGeom>
          <a:solidFill>
            <a:srgbClr val="BEBEBE"/>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190</a:t>
            </a:r>
          </a:p>
          <a:p>
            <a:pPr algn="ctr"/>
            <a:r>
              <a:rPr lang="en-US" dirty="0" smtClean="0"/>
              <a:t>190</a:t>
            </a:r>
          </a:p>
          <a:p>
            <a:pPr algn="ctr"/>
            <a:r>
              <a:rPr lang="en-US" dirty="0" smtClean="0"/>
              <a:t>190</a:t>
            </a:r>
            <a:endParaRPr lang="en-US" dirty="0"/>
          </a:p>
        </p:txBody>
      </p:sp>
      <p:sp>
        <p:nvSpPr>
          <p:cNvPr id="22" name="Rectangle 21"/>
          <p:cNvSpPr/>
          <p:nvPr userDrawn="1"/>
        </p:nvSpPr>
        <p:spPr>
          <a:xfrm>
            <a:off x="4146162" y="2991793"/>
            <a:ext cx="914400" cy="914400"/>
          </a:xfrm>
          <a:prstGeom prst="rect">
            <a:avLst/>
          </a:prstGeom>
          <a:solidFill>
            <a:srgbClr val="798B72"/>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121</a:t>
            </a:r>
          </a:p>
          <a:p>
            <a:pPr algn="ctr"/>
            <a:r>
              <a:rPr lang="en-US" dirty="0" smtClean="0"/>
              <a:t>139</a:t>
            </a:r>
          </a:p>
          <a:p>
            <a:pPr algn="ctr"/>
            <a:r>
              <a:rPr lang="en-US" dirty="0" smtClean="0"/>
              <a:t>114</a:t>
            </a:r>
            <a:endParaRPr lang="en-US" dirty="0"/>
          </a:p>
        </p:txBody>
      </p:sp>
      <p:sp>
        <p:nvSpPr>
          <p:cNvPr id="23" name="Rectangle 22"/>
          <p:cNvSpPr/>
          <p:nvPr userDrawn="1"/>
        </p:nvSpPr>
        <p:spPr>
          <a:xfrm>
            <a:off x="5259063" y="2991793"/>
            <a:ext cx="914400" cy="914400"/>
          </a:xfrm>
          <a:prstGeom prst="rect">
            <a:avLst/>
          </a:prstGeom>
          <a:solidFill>
            <a:srgbClr val="67878F"/>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103</a:t>
            </a:r>
          </a:p>
          <a:p>
            <a:pPr algn="ctr"/>
            <a:r>
              <a:rPr lang="en-US" dirty="0" smtClean="0"/>
              <a:t>135</a:t>
            </a:r>
          </a:p>
          <a:p>
            <a:pPr algn="ctr"/>
            <a:r>
              <a:rPr lang="en-US" dirty="0" smtClean="0"/>
              <a:t>143</a:t>
            </a:r>
            <a:endParaRPr lang="en-US" dirty="0"/>
          </a:p>
        </p:txBody>
      </p:sp>
      <p:sp>
        <p:nvSpPr>
          <p:cNvPr id="24" name="Rectangle 23"/>
          <p:cNvSpPr/>
          <p:nvPr userDrawn="1"/>
        </p:nvSpPr>
        <p:spPr>
          <a:xfrm>
            <a:off x="4146162" y="4106665"/>
            <a:ext cx="914400" cy="914400"/>
          </a:xfrm>
          <a:prstGeom prst="rect">
            <a:avLst/>
          </a:prstGeom>
          <a:solidFill>
            <a:srgbClr val="345825"/>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solidFill>
                  <a:schemeClr val="bg1"/>
                </a:solidFill>
              </a:rPr>
              <a:t>52</a:t>
            </a:r>
          </a:p>
          <a:p>
            <a:pPr algn="ctr"/>
            <a:r>
              <a:rPr lang="en-US" dirty="0" smtClean="0">
                <a:solidFill>
                  <a:schemeClr val="bg1"/>
                </a:solidFill>
              </a:rPr>
              <a:t>88</a:t>
            </a:r>
          </a:p>
          <a:p>
            <a:pPr algn="ctr"/>
            <a:r>
              <a:rPr lang="en-US" dirty="0" smtClean="0">
                <a:solidFill>
                  <a:schemeClr val="bg1"/>
                </a:solidFill>
              </a:rPr>
              <a:t>37</a:t>
            </a:r>
            <a:endParaRPr lang="en-US" dirty="0">
              <a:solidFill>
                <a:schemeClr val="bg1"/>
              </a:solidFill>
            </a:endParaRPr>
          </a:p>
        </p:txBody>
      </p:sp>
      <p:sp>
        <p:nvSpPr>
          <p:cNvPr id="25" name="Rectangle 24"/>
          <p:cNvSpPr/>
          <p:nvPr userDrawn="1"/>
        </p:nvSpPr>
        <p:spPr>
          <a:xfrm>
            <a:off x="5259063" y="4106665"/>
            <a:ext cx="914400" cy="914400"/>
          </a:xfrm>
          <a:prstGeom prst="rect">
            <a:avLst/>
          </a:prstGeom>
          <a:solidFill>
            <a:srgbClr val="0F4F5F"/>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solidFill>
                  <a:schemeClr val="bg1"/>
                </a:solidFill>
              </a:rPr>
              <a:t>15</a:t>
            </a:r>
          </a:p>
          <a:p>
            <a:pPr algn="ctr"/>
            <a:r>
              <a:rPr lang="en-US" dirty="0" smtClean="0">
                <a:solidFill>
                  <a:schemeClr val="bg1"/>
                </a:solidFill>
              </a:rPr>
              <a:t>79</a:t>
            </a:r>
          </a:p>
          <a:p>
            <a:pPr algn="ctr"/>
            <a:r>
              <a:rPr lang="en-US" dirty="0" smtClean="0">
                <a:solidFill>
                  <a:schemeClr val="bg1"/>
                </a:solidFill>
              </a:rPr>
              <a:t>95</a:t>
            </a:r>
            <a:endParaRPr lang="en-US" dirty="0">
              <a:solidFill>
                <a:schemeClr val="bg1"/>
              </a:solidFill>
            </a:endParaRPr>
          </a:p>
        </p:txBody>
      </p:sp>
      <p:sp>
        <p:nvSpPr>
          <p:cNvPr id="26" name="Rectangle 25"/>
          <p:cNvSpPr/>
          <p:nvPr userDrawn="1"/>
        </p:nvSpPr>
        <p:spPr>
          <a:xfrm>
            <a:off x="3017797" y="4106665"/>
            <a:ext cx="914400" cy="914400"/>
          </a:xfrm>
          <a:prstGeom prst="rect">
            <a:avLst/>
          </a:prstGeom>
          <a:solidFill>
            <a:schemeClr val="bg1">
              <a:lumMod val="5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solidFill>
                  <a:schemeClr val="bg1"/>
                </a:solidFill>
              </a:rPr>
              <a:t>127</a:t>
            </a:r>
          </a:p>
          <a:p>
            <a:pPr algn="ctr"/>
            <a:r>
              <a:rPr lang="en-US" dirty="0" smtClean="0">
                <a:solidFill>
                  <a:schemeClr val="bg1"/>
                </a:solidFill>
              </a:rPr>
              <a:t>127</a:t>
            </a:r>
          </a:p>
          <a:p>
            <a:pPr algn="ctr"/>
            <a:r>
              <a:rPr lang="en-US" dirty="0" smtClean="0">
                <a:solidFill>
                  <a:schemeClr val="bg1"/>
                </a:solidFill>
              </a:rPr>
              <a:t>127</a:t>
            </a:r>
            <a:endParaRPr lang="en-US" dirty="0">
              <a:solidFill>
                <a:schemeClr val="bg1"/>
              </a:solidFill>
            </a:endParaRPr>
          </a:p>
        </p:txBody>
      </p:sp>
    </p:spTree>
    <p:extLst>
      <p:ext uri="{BB962C8B-B14F-4D97-AF65-F5344CB8AC3E}">
        <p14:creationId xmlns:p14="http://schemas.microsoft.com/office/powerpoint/2010/main" val="1286837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Phinster Fine Regular"/>
                <a:cs typeface="Phinster Fine Regular"/>
              </a:defRPr>
            </a:lvl1pPr>
          </a:lstStyle>
          <a:p>
            <a:fld id="{94D25919-D59B-D649-91DE-F34278C33157}" type="datetime4">
              <a:rPr lang="en-US" smtClean="0"/>
              <a:t>March 24, 2014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Phinster Fine Regular"/>
                <a:cs typeface="Phinster Fine Regular"/>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Phinster Fine Regular"/>
                <a:cs typeface="Phinster Fine Regular"/>
              </a:defRPr>
            </a:lvl1pPr>
          </a:lstStyle>
          <a:p>
            <a:fld id="{F39C164F-24EA-4C42-92F5-799F1257229F}" type="slidenum">
              <a:rPr lang="en-US" smtClean="0"/>
              <a:pPr/>
              <a:t>‹#›</a:t>
            </a:fld>
            <a:endParaRPr lang="en-US" dirty="0"/>
          </a:p>
        </p:txBody>
      </p:sp>
    </p:spTree>
    <p:extLst>
      <p:ext uri="{BB962C8B-B14F-4D97-AF65-F5344CB8AC3E}">
        <p14:creationId xmlns:p14="http://schemas.microsoft.com/office/powerpoint/2010/main" val="3356855636"/>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2" r:id="rId3"/>
    <p:sldLayoutId id="2147483653" r:id="rId4"/>
    <p:sldLayoutId id="2147483657" r:id="rId5"/>
    <p:sldLayoutId id="2147483658" r:id="rId6"/>
    <p:sldLayoutId id="2147483654" r:id="rId7"/>
    <p:sldLayoutId id="2147483659" r:id="rId8"/>
    <p:sldLayoutId id="2147483660" r:id="rId9"/>
    <p:sldLayoutId id="2147483655" r:id="rId10"/>
  </p:sldLayoutIdLst>
  <p:hf hdr="0" ftr="0"/>
  <p:txStyles>
    <p:titleStyle>
      <a:lvl1pPr algn="ctr" defTabSz="457200" rtl="0" eaLnBrk="1" latinLnBrk="0" hangingPunct="1">
        <a:spcBef>
          <a:spcPct val="0"/>
        </a:spcBef>
        <a:buNone/>
        <a:defRPr sz="3600" kern="1200">
          <a:solidFill>
            <a:schemeClr val="tx1"/>
          </a:solidFill>
          <a:latin typeface="Phinster Extrabold Regular"/>
          <a:ea typeface="+mj-ea"/>
          <a:cs typeface="Phinster Extrabold Regular"/>
        </a:defRPr>
      </a:lvl1pPr>
    </p:titleStyle>
    <p:bodyStyle>
      <a:lvl1pPr marL="342900" indent="-342900" algn="l" defTabSz="457200" rtl="0" eaLnBrk="1" latinLnBrk="0" hangingPunct="1">
        <a:spcBef>
          <a:spcPct val="20000"/>
        </a:spcBef>
        <a:buClr>
          <a:srgbClr val="0F4F5F"/>
        </a:buClr>
        <a:buFont typeface="Arial"/>
        <a:buChar char="•"/>
        <a:defRPr sz="3200" kern="1200">
          <a:solidFill>
            <a:schemeClr val="tx1">
              <a:lumMod val="65000"/>
              <a:lumOff val="35000"/>
            </a:schemeClr>
          </a:solidFill>
          <a:latin typeface="Phinster Fine Regular"/>
          <a:ea typeface="+mn-ea"/>
          <a:cs typeface="Phinster Fine Regular"/>
        </a:defRPr>
      </a:lvl1pPr>
      <a:lvl2pPr marL="742950" indent="-285750" algn="l" defTabSz="457200" rtl="0" eaLnBrk="1" latinLnBrk="0" hangingPunct="1">
        <a:spcBef>
          <a:spcPct val="20000"/>
        </a:spcBef>
        <a:buClr>
          <a:srgbClr val="0F4F5F"/>
        </a:buClr>
        <a:buFont typeface="Arial"/>
        <a:buChar char="–"/>
        <a:defRPr sz="2800" kern="1200">
          <a:solidFill>
            <a:schemeClr val="tx1">
              <a:lumMod val="65000"/>
              <a:lumOff val="35000"/>
            </a:schemeClr>
          </a:solidFill>
          <a:latin typeface="Phinster Fine Regular"/>
          <a:ea typeface="+mn-ea"/>
          <a:cs typeface="Phinster Fine Regular"/>
        </a:defRPr>
      </a:lvl2pPr>
      <a:lvl3pPr marL="1143000" indent="-228600" algn="l" defTabSz="457200" rtl="0" eaLnBrk="1" latinLnBrk="0" hangingPunct="1">
        <a:spcBef>
          <a:spcPct val="20000"/>
        </a:spcBef>
        <a:buClr>
          <a:srgbClr val="0F4F5F"/>
        </a:buClr>
        <a:buFont typeface="Arial"/>
        <a:buChar char="•"/>
        <a:defRPr sz="2400" kern="1200">
          <a:solidFill>
            <a:schemeClr val="tx1">
              <a:lumMod val="65000"/>
              <a:lumOff val="35000"/>
            </a:schemeClr>
          </a:solidFill>
          <a:latin typeface="Phinster Fine Regular"/>
          <a:ea typeface="+mn-ea"/>
          <a:cs typeface="Phinster Fine Regular"/>
        </a:defRPr>
      </a:lvl3pPr>
      <a:lvl4pPr marL="1600200" indent="-228600" algn="l" defTabSz="457200" rtl="0" eaLnBrk="1" latinLnBrk="0" hangingPunct="1">
        <a:spcBef>
          <a:spcPct val="20000"/>
        </a:spcBef>
        <a:buClr>
          <a:srgbClr val="0F4F5F"/>
        </a:buClr>
        <a:buFont typeface="Arial"/>
        <a:buChar char="–"/>
        <a:defRPr sz="2000" kern="1200">
          <a:solidFill>
            <a:schemeClr val="tx1">
              <a:lumMod val="65000"/>
              <a:lumOff val="35000"/>
            </a:schemeClr>
          </a:solidFill>
          <a:latin typeface="Phinster Fine Regular"/>
          <a:ea typeface="+mn-ea"/>
          <a:cs typeface="Phinster Fine Regular"/>
        </a:defRPr>
      </a:lvl4pPr>
      <a:lvl5pPr marL="2057400" indent="-228600" algn="l" defTabSz="457200" rtl="0" eaLnBrk="1" latinLnBrk="0" hangingPunct="1">
        <a:spcBef>
          <a:spcPct val="20000"/>
        </a:spcBef>
        <a:buClr>
          <a:srgbClr val="0F4F5F"/>
        </a:buClr>
        <a:buFont typeface="Arial"/>
        <a:buChar char="»"/>
        <a:defRPr sz="2000" kern="1200">
          <a:solidFill>
            <a:schemeClr val="tx1">
              <a:lumMod val="65000"/>
              <a:lumOff val="35000"/>
            </a:schemeClr>
          </a:solidFill>
          <a:latin typeface="Phinster Fine Regular"/>
          <a:ea typeface="+mn-ea"/>
          <a:cs typeface="Phinster Fine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emf"/><Relationship Id="rId1" Type="http://schemas.openxmlformats.org/officeDocument/2006/relationships/slideLayout" Target="../slideLayouts/slideLayout5.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3.xml"/><Relationship Id="rId4" Type="http://schemas.openxmlformats.org/officeDocument/2006/relationships/image" Target="../media/image33.jpeg"/></Relationships>
</file>

<file path=ppt/slides/_rels/slide18.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png"/><Relationship Id="rId3" Type="http://schemas.openxmlformats.org/officeDocument/2006/relationships/image" Target="../media/image35.png"/><Relationship Id="rId7" Type="http://schemas.openxmlformats.org/officeDocument/2006/relationships/image" Target="../media/image39.png"/><Relationship Id="rId12" Type="http://schemas.openxmlformats.org/officeDocument/2006/relationships/image" Target="../media/image44.jpeg"/><Relationship Id="rId17" Type="http://schemas.openxmlformats.org/officeDocument/2006/relationships/image" Target="../media/image49.png"/><Relationship Id="rId2" Type="http://schemas.openxmlformats.org/officeDocument/2006/relationships/image" Target="../media/image34.jpeg"/><Relationship Id="rId16"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jpeg"/><Relationship Id="rId15" Type="http://schemas.openxmlformats.org/officeDocument/2006/relationships/image" Target="../media/image4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 Id="rId14" Type="http://schemas.openxmlformats.org/officeDocument/2006/relationships/image" Target="../media/image46.png"/></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Layout" Target="../slideLayouts/slideLayout6.xml"/><Relationship Id="rId4" Type="http://schemas.openxmlformats.org/officeDocument/2006/relationships/image" Target="../media/image54.png"/></Relationships>
</file>

<file path=ppt/slides/_rels/slide2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8" Type="http://schemas.openxmlformats.org/officeDocument/2006/relationships/image" Target="../media/image63.jpg"/><Relationship Id="rId3" Type="http://schemas.openxmlformats.org/officeDocument/2006/relationships/image" Target="../media/image58.png"/><Relationship Id="rId7" Type="http://schemas.openxmlformats.org/officeDocument/2006/relationships/image" Target="../media/image62.jpeg"/><Relationship Id="rId2" Type="http://schemas.openxmlformats.org/officeDocument/2006/relationships/image" Target="../media/image57.png"/><Relationship Id="rId1" Type="http://schemas.openxmlformats.org/officeDocument/2006/relationships/slideLayout" Target="../slideLayouts/slideLayout6.xml"/><Relationship Id="rId6" Type="http://schemas.openxmlformats.org/officeDocument/2006/relationships/image" Target="../media/image61.jpg"/><Relationship Id="rId5" Type="http://schemas.openxmlformats.org/officeDocument/2006/relationships/image" Target="../media/image60.jpeg"/><Relationship Id="rId4" Type="http://schemas.openxmlformats.org/officeDocument/2006/relationships/image" Target="../media/image59.png"/><Relationship Id="rId9" Type="http://schemas.openxmlformats.org/officeDocument/2006/relationships/image" Target="../media/image64.png"/></Relationships>
</file>

<file path=ppt/slides/_rels/slide2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C7314C0-711B-1847-B65D-AE48FB889FCA}" type="datetime4">
              <a:rPr lang="en-US" smtClean="0"/>
              <a:t>March 24, 2014</a:t>
            </a:fld>
            <a:endParaRPr lang="en-US" dirty="0"/>
          </a:p>
        </p:txBody>
      </p:sp>
      <p:sp>
        <p:nvSpPr>
          <p:cNvPr id="4" name="Title 3"/>
          <p:cNvSpPr>
            <a:spLocks noGrp="1"/>
          </p:cNvSpPr>
          <p:nvPr>
            <p:ph type="ctrTitle"/>
          </p:nvPr>
        </p:nvSpPr>
        <p:spPr>
          <a:xfrm>
            <a:off x="4306187" y="3196417"/>
            <a:ext cx="4804942" cy="1470025"/>
          </a:xfrm>
        </p:spPr>
        <p:txBody>
          <a:bodyPr>
            <a:normAutofit/>
          </a:bodyPr>
          <a:lstStyle/>
          <a:p>
            <a:r>
              <a:rPr lang="en-US" dirty="0" smtClean="0"/>
              <a:t>HOA Name Here</a:t>
            </a:r>
            <a:endParaRPr lang="en-US" dirty="0"/>
          </a:p>
        </p:txBody>
      </p:sp>
    </p:spTree>
    <p:extLst>
      <p:ext uri="{BB962C8B-B14F-4D97-AF65-F5344CB8AC3E}">
        <p14:creationId xmlns:p14="http://schemas.microsoft.com/office/powerpoint/2010/main" val="4119212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4"/>
          </p:nvPr>
        </p:nvSpPr>
        <p:spPr/>
        <p:txBody>
          <a:bodyPr/>
          <a:lstStyle/>
          <a:p>
            <a:fld id="{CEE44A12-C095-A14E-9819-8386363D8EDF}" type="slidenum">
              <a:rPr lang="en-US" smtClean="0"/>
              <a:pPr/>
              <a:t>10</a:t>
            </a:fld>
            <a:endParaRPr lang="en-US" dirty="0"/>
          </a:p>
        </p:txBody>
      </p:sp>
      <p:sp>
        <p:nvSpPr>
          <p:cNvPr id="8" name="Title 7"/>
          <p:cNvSpPr>
            <a:spLocks noGrp="1"/>
          </p:cNvSpPr>
          <p:nvPr>
            <p:ph type="title"/>
          </p:nvPr>
        </p:nvSpPr>
        <p:spPr/>
        <p:txBody>
          <a:bodyPr>
            <a:noAutofit/>
          </a:bodyPr>
          <a:lstStyle/>
          <a:p>
            <a:r>
              <a:rPr lang="en-US" dirty="0" smtClean="0"/>
              <a:t>RealManage Has a </a:t>
            </a:r>
            <a:r>
              <a:rPr lang="en-US" dirty="0" smtClean="0">
                <a:solidFill>
                  <a:srgbClr val="0F4F5F"/>
                </a:solidFill>
              </a:rPr>
              <a:t>HIGHLY-SEASONED </a:t>
            </a:r>
            <a:r>
              <a:rPr lang="en-US" dirty="0" smtClean="0"/>
              <a:t>Executive </a:t>
            </a:r>
            <a:r>
              <a:rPr lang="en-US" dirty="0" smtClean="0">
                <a:solidFill>
                  <a:srgbClr val="0F4F5F"/>
                </a:solidFill>
              </a:rPr>
              <a:t>TEAM</a:t>
            </a:r>
            <a:endParaRPr lang="en-US" dirty="0">
              <a:solidFill>
                <a:srgbClr val="0F4F5F"/>
              </a:solidFill>
            </a:endParaRPr>
          </a:p>
        </p:txBody>
      </p:sp>
      <p:sp>
        <p:nvSpPr>
          <p:cNvPr id="9" name="Content Placeholder 8"/>
          <p:cNvSpPr>
            <a:spLocks noGrp="1"/>
          </p:cNvSpPr>
          <p:nvPr>
            <p:ph sz="half" idx="1"/>
          </p:nvPr>
        </p:nvSpPr>
        <p:spPr>
          <a:xfrm>
            <a:off x="0" y="1436688"/>
            <a:ext cx="4495800" cy="4689475"/>
          </a:xfrm>
        </p:spPr>
        <p:txBody>
          <a:bodyPr>
            <a:noAutofit/>
          </a:bodyPr>
          <a:lstStyle/>
          <a:p>
            <a:pPr>
              <a:spcBef>
                <a:spcPts val="0"/>
              </a:spcBef>
            </a:pPr>
            <a:r>
              <a:rPr lang="en-US" sz="1400" dirty="0" smtClean="0"/>
              <a:t>Chief Executive </a:t>
            </a:r>
            <a:r>
              <a:rPr lang="en-US" sz="1400" dirty="0"/>
              <a:t>Officer – </a:t>
            </a:r>
            <a:r>
              <a:rPr lang="en-US" sz="1400" b="1" dirty="0">
                <a:solidFill>
                  <a:srgbClr val="345825"/>
                </a:solidFill>
                <a:latin typeface="Phinster Extrabold Regular"/>
                <a:cs typeface="Phinster Extrabold Regular"/>
              </a:rPr>
              <a:t>Chris O’Neill</a:t>
            </a:r>
          </a:p>
          <a:p>
            <a:pPr lvl="1">
              <a:spcBef>
                <a:spcPts val="0"/>
              </a:spcBef>
            </a:pPr>
            <a:r>
              <a:rPr lang="en-US" sz="1400" dirty="0"/>
              <a:t>Over 20 years of business services leadership, focused on the real estate industry</a:t>
            </a:r>
          </a:p>
          <a:p>
            <a:pPr lvl="1">
              <a:spcBef>
                <a:spcPts val="0"/>
              </a:spcBef>
            </a:pPr>
            <a:r>
              <a:rPr lang="en-US" sz="1400" dirty="0"/>
              <a:t>Board member for the leading management consulting firm, dedicated to real estate</a:t>
            </a:r>
          </a:p>
          <a:p>
            <a:pPr lvl="1">
              <a:spcBef>
                <a:spcPts val="0"/>
              </a:spcBef>
            </a:pPr>
            <a:r>
              <a:rPr lang="en-US" sz="1400" dirty="0"/>
              <a:t>Former Board member for the leading procurement solutions company to the multi-family industry</a:t>
            </a:r>
          </a:p>
          <a:p>
            <a:pPr lvl="1">
              <a:spcBef>
                <a:spcPts val="0"/>
              </a:spcBef>
            </a:pPr>
            <a:r>
              <a:rPr lang="en-US" sz="1400" dirty="0"/>
              <a:t>Stanford </a:t>
            </a:r>
            <a:r>
              <a:rPr lang="en-US" sz="1400" dirty="0" smtClean="0"/>
              <a:t>MBA</a:t>
            </a:r>
            <a:endParaRPr lang="en-US" sz="1400" dirty="0"/>
          </a:p>
          <a:p>
            <a:pPr>
              <a:spcBef>
                <a:spcPts val="0"/>
              </a:spcBef>
            </a:pPr>
            <a:r>
              <a:rPr lang="en-US" sz="1400" dirty="0"/>
              <a:t>Chief Process Officer – </a:t>
            </a:r>
            <a:r>
              <a:rPr lang="en-US" sz="1400" b="1" dirty="0">
                <a:solidFill>
                  <a:srgbClr val="345825"/>
                </a:solidFill>
                <a:latin typeface="Phinster Extrabold Regular"/>
                <a:cs typeface="Phinster Extrabold Regular"/>
              </a:rPr>
              <a:t>Monte Irion</a:t>
            </a:r>
          </a:p>
          <a:p>
            <a:pPr lvl="1">
              <a:spcBef>
                <a:spcPts val="0"/>
              </a:spcBef>
            </a:pPr>
            <a:r>
              <a:rPr lang="en-US" sz="1400" dirty="0"/>
              <a:t>Over 20 years of finance, control and IT experience</a:t>
            </a:r>
          </a:p>
          <a:p>
            <a:pPr lvl="1">
              <a:spcBef>
                <a:spcPts val="0"/>
              </a:spcBef>
            </a:pPr>
            <a:r>
              <a:rPr lang="en-US" sz="1400" dirty="0"/>
              <a:t>17 years of real estate finance experience</a:t>
            </a:r>
          </a:p>
          <a:p>
            <a:pPr lvl="1">
              <a:spcBef>
                <a:spcPts val="0"/>
              </a:spcBef>
            </a:pPr>
            <a:r>
              <a:rPr lang="en-US" sz="1400" dirty="0"/>
              <a:t>BBA in accounting, MBA in Finance</a:t>
            </a:r>
          </a:p>
          <a:p>
            <a:pPr lvl="1">
              <a:spcBef>
                <a:spcPts val="0"/>
              </a:spcBef>
            </a:pPr>
            <a:r>
              <a:rPr lang="en-US" sz="1400" dirty="0"/>
              <a:t>CPA</a:t>
            </a:r>
          </a:p>
          <a:p>
            <a:pPr>
              <a:spcBef>
                <a:spcPts val="0"/>
              </a:spcBef>
            </a:pPr>
            <a:r>
              <a:rPr lang="en-US" sz="1400" dirty="0"/>
              <a:t>President, Branch Operations – </a:t>
            </a:r>
            <a:r>
              <a:rPr lang="en-US" sz="1400" b="1" dirty="0">
                <a:solidFill>
                  <a:srgbClr val="345825"/>
                </a:solidFill>
                <a:latin typeface="Phinster Extrabold Regular"/>
                <a:cs typeface="Phinster Extrabold Regular"/>
              </a:rPr>
              <a:t>Steve Jordan</a:t>
            </a:r>
          </a:p>
          <a:p>
            <a:pPr lvl="1">
              <a:spcBef>
                <a:spcPts val="0"/>
              </a:spcBef>
            </a:pPr>
            <a:r>
              <a:rPr lang="en-US" sz="1400" dirty="0" smtClean="0"/>
              <a:t>Over 20 </a:t>
            </a:r>
            <a:r>
              <a:rPr lang="en-US" sz="1400" dirty="0"/>
              <a:t>years of executive management experience in the real estate industry</a:t>
            </a:r>
          </a:p>
          <a:p>
            <a:pPr lvl="1">
              <a:spcBef>
                <a:spcPts val="0"/>
              </a:spcBef>
            </a:pPr>
            <a:r>
              <a:rPr lang="en-US" sz="1400" dirty="0"/>
              <a:t>Former General Manager of a large property management operation</a:t>
            </a:r>
          </a:p>
          <a:p>
            <a:pPr lvl="1">
              <a:spcBef>
                <a:spcPts val="0"/>
              </a:spcBef>
            </a:pPr>
            <a:r>
              <a:rPr lang="en-US" sz="1400" dirty="0"/>
              <a:t>Licensed Real Estate Broker</a:t>
            </a:r>
          </a:p>
          <a:p>
            <a:pPr lvl="1">
              <a:spcBef>
                <a:spcPts val="0"/>
              </a:spcBef>
            </a:pPr>
            <a:endParaRPr lang="en-US" sz="1400" dirty="0"/>
          </a:p>
          <a:p>
            <a:pPr lvl="1"/>
            <a:endParaRPr lang="en-US" sz="1400" dirty="0"/>
          </a:p>
        </p:txBody>
      </p:sp>
      <p:sp>
        <p:nvSpPr>
          <p:cNvPr id="10" name="Content Placeholder 9"/>
          <p:cNvSpPr>
            <a:spLocks noGrp="1"/>
          </p:cNvSpPr>
          <p:nvPr>
            <p:ph sz="half" idx="2"/>
          </p:nvPr>
        </p:nvSpPr>
        <p:spPr>
          <a:xfrm>
            <a:off x="4648200" y="1436688"/>
            <a:ext cx="4495800" cy="4689475"/>
          </a:xfrm>
        </p:spPr>
        <p:txBody>
          <a:bodyPr>
            <a:noAutofit/>
          </a:bodyPr>
          <a:lstStyle/>
          <a:p>
            <a:pPr>
              <a:spcBef>
                <a:spcPts val="0"/>
              </a:spcBef>
            </a:pPr>
            <a:r>
              <a:rPr lang="en-US" sz="1400" dirty="0" smtClean="0"/>
              <a:t>Division </a:t>
            </a:r>
            <a:r>
              <a:rPr lang="en-US" sz="1400" dirty="0"/>
              <a:t>President – </a:t>
            </a:r>
            <a:r>
              <a:rPr lang="en-US" sz="1400" b="1" dirty="0">
                <a:solidFill>
                  <a:srgbClr val="345825"/>
                </a:solidFill>
                <a:latin typeface="Phinster Extrabold Regular"/>
                <a:cs typeface="Phinster Extrabold Regular"/>
              </a:rPr>
              <a:t>Duane McPherson</a:t>
            </a:r>
          </a:p>
          <a:p>
            <a:pPr lvl="1">
              <a:spcBef>
                <a:spcPts val="0"/>
              </a:spcBef>
            </a:pPr>
            <a:r>
              <a:rPr lang="en-US" sz="1400" dirty="0"/>
              <a:t>28 years experience in property and community association management</a:t>
            </a:r>
          </a:p>
          <a:p>
            <a:pPr lvl="1">
              <a:spcBef>
                <a:spcPts val="0"/>
              </a:spcBef>
            </a:pPr>
            <a:r>
              <a:rPr lang="en-US" sz="1400" dirty="0"/>
              <a:t>GM/CEO of a large scale association: mixed use commercial, residential and recreational</a:t>
            </a:r>
          </a:p>
          <a:p>
            <a:pPr lvl="1">
              <a:spcBef>
                <a:spcPts val="0"/>
              </a:spcBef>
            </a:pPr>
            <a:r>
              <a:rPr lang="en-US" sz="1400" dirty="0"/>
              <a:t>Contributor to HOALeader.com</a:t>
            </a:r>
          </a:p>
          <a:p>
            <a:pPr lvl="1">
              <a:spcBef>
                <a:spcPts val="0"/>
              </a:spcBef>
            </a:pPr>
            <a:r>
              <a:rPr lang="en-US" sz="1400" dirty="0"/>
              <a:t>PCAM®, CMCA®</a:t>
            </a:r>
          </a:p>
          <a:p>
            <a:pPr marL="457200" lvl="1" indent="0">
              <a:spcBef>
                <a:spcPts val="0"/>
              </a:spcBef>
              <a:buNone/>
            </a:pPr>
            <a:endParaRPr lang="en-US" sz="1400" dirty="0"/>
          </a:p>
          <a:p>
            <a:pPr>
              <a:spcBef>
                <a:spcPts val="0"/>
              </a:spcBef>
            </a:pPr>
            <a:r>
              <a:rPr lang="en-US" sz="1400" dirty="0"/>
              <a:t>Division President – </a:t>
            </a:r>
            <a:r>
              <a:rPr lang="en-US" sz="1400" b="1" dirty="0">
                <a:solidFill>
                  <a:srgbClr val="345825"/>
                </a:solidFill>
                <a:latin typeface="Phinster Extrabold Regular"/>
                <a:cs typeface="Phinster Extrabold Regular"/>
              </a:rPr>
              <a:t>Christi Keller</a:t>
            </a:r>
          </a:p>
          <a:p>
            <a:pPr lvl="1">
              <a:spcBef>
                <a:spcPts val="0"/>
              </a:spcBef>
            </a:pPr>
            <a:r>
              <a:rPr lang="en-US" sz="1400" dirty="0"/>
              <a:t>39 years experience in the community association industry</a:t>
            </a:r>
          </a:p>
          <a:p>
            <a:pPr lvl="1">
              <a:spcBef>
                <a:spcPts val="0"/>
              </a:spcBef>
            </a:pPr>
            <a:r>
              <a:rPr lang="en-US" sz="1400" dirty="0"/>
              <a:t>Former owner of two management companies</a:t>
            </a:r>
          </a:p>
          <a:p>
            <a:pPr lvl="1">
              <a:spcBef>
                <a:spcPts val="0"/>
              </a:spcBef>
            </a:pPr>
            <a:r>
              <a:rPr lang="en-US" sz="1400" dirty="0"/>
              <a:t>G</a:t>
            </a:r>
            <a:r>
              <a:rPr lang="en-US" sz="1400" dirty="0" smtClean="0"/>
              <a:t>M/CEO </a:t>
            </a:r>
            <a:r>
              <a:rPr lang="en-US" sz="1400" dirty="0"/>
              <a:t>of two large scale on-site communities</a:t>
            </a:r>
          </a:p>
          <a:p>
            <a:pPr lvl="1">
              <a:spcBef>
                <a:spcPts val="0"/>
              </a:spcBef>
            </a:pPr>
            <a:r>
              <a:rPr lang="en-US" sz="1400" dirty="0"/>
              <a:t>PCAM®</a:t>
            </a:r>
          </a:p>
          <a:p>
            <a:pPr lvl="1">
              <a:spcBef>
                <a:spcPts val="0"/>
              </a:spcBef>
            </a:pPr>
            <a:r>
              <a:rPr lang="en-US" sz="1400" dirty="0"/>
              <a:t>Consulting to Developers on new and transitioning communities</a:t>
            </a:r>
          </a:p>
          <a:p>
            <a:pPr lvl="1">
              <a:spcBef>
                <a:spcPts val="0"/>
              </a:spcBef>
            </a:pPr>
            <a:r>
              <a:rPr lang="en-US" sz="1400" dirty="0"/>
              <a:t>2010 President, Houston Chapter CAI</a:t>
            </a:r>
          </a:p>
        </p:txBody>
      </p:sp>
    </p:spTree>
    <p:extLst>
      <p:ext uri="{BB962C8B-B14F-4D97-AF65-F5344CB8AC3E}">
        <p14:creationId xmlns:p14="http://schemas.microsoft.com/office/powerpoint/2010/main" val="9652840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4"/>
          </p:nvPr>
        </p:nvSpPr>
        <p:spPr/>
        <p:txBody>
          <a:bodyPr/>
          <a:lstStyle/>
          <a:p>
            <a:fld id="{CEE44A12-C095-A14E-9819-8386363D8EDF}" type="slidenum">
              <a:rPr lang="en-US" smtClean="0"/>
              <a:pPr/>
              <a:t>11</a:t>
            </a:fld>
            <a:endParaRPr lang="en-US" dirty="0"/>
          </a:p>
        </p:txBody>
      </p:sp>
      <p:sp>
        <p:nvSpPr>
          <p:cNvPr id="8" name="Title 7"/>
          <p:cNvSpPr>
            <a:spLocks noGrp="1"/>
          </p:cNvSpPr>
          <p:nvPr>
            <p:ph type="title"/>
          </p:nvPr>
        </p:nvSpPr>
        <p:spPr/>
        <p:txBody>
          <a:bodyPr>
            <a:noAutofit/>
          </a:bodyPr>
          <a:lstStyle/>
          <a:p>
            <a:r>
              <a:rPr lang="en-US" dirty="0" smtClean="0"/>
              <a:t>RealManage Has </a:t>
            </a:r>
            <a:r>
              <a:rPr lang="en-US" dirty="0" smtClean="0">
                <a:solidFill>
                  <a:srgbClr val="0F4F5F"/>
                </a:solidFill>
              </a:rPr>
              <a:t>HIGHLY-SEASONED </a:t>
            </a:r>
            <a:r>
              <a:rPr lang="en-US" dirty="0" smtClean="0"/>
              <a:t>Team Members Across the Country</a:t>
            </a:r>
            <a:endParaRPr lang="en-US" dirty="0">
              <a:solidFill>
                <a:srgbClr val="0F4F5F"/>
              </a:solidFill>
            </a:endParaRPr>
          </a:p>
        </p:txBody>
      </p:sp>
      <p:graphicFrame>
        <p:nvGraphicFramePr>
          <p:cNvPr id="11" name="ClipArt Placeholder 6"/>
          <p:cNvGraphicFramePr>
            <a:graphicFrameLocks/>
          </p:cNvGraphicFramePr>
          <p:nvPr>
            <p:extLst>
              <p:ext uri="{D42A27DB-BD31-4B8C-83A1-F6EECF244321}">
                <p14:modId xmlns:p14="http://schemas.microsoft.com/office/powerpoint/2010/main" val="821871811"/>
              </p:ext>
            </p:extLst>
          </p:nvPr>
        </p:nvGraphicFramePr>
        <p:xfrm>
          <a:off x="182880" y="1437642"/>
          <a:ext cx="2610853" cy="2299829"/>
        </p:xfrm>
        <a:graphic>
          <a:graphicData uri="http://schemas.openxmlformats.org/drawingml/2006/table">
            <a:tbl>
              <a:tblPr>
                <a:effectLst/>
              </a:tblPr>
              <a:tblGrid>
                <a:gridCol w="998584"/>
                <a:gridCol w="1612269"/>
              </a:tblGrid>
              <a:tr h="152272">
                <a:tc gridSpan="2">
                  <a:txBody>
                    <a:bodyPr/>
                    <a:lstStyle/>
                    <a:p>
                      <a:pPr marL="0" marR="0" algn="just">
                        <a:lnSpc>
                          <a:spcPct val="115000"/>
                        </a:lnSpc>
                        <a:spcBef>
                          <a:spcPts val="0"/>
                        </a:spcBef>
                        <a:spcAft>
                          <a:spcPts val="0"/>
                        </a:spcAft>
                      </a:pPr>
                      <a:r>
                        <a:rPr lang="en-US" sz="800" b="1" dirty="0">
                          <a:solidFill>
                            <a:srgbClr val="FFFFFF"/>
                          </a:solidFill>
                          <a:latin typeface="Phinster Fine Regular"/>
                          <a:ea typeface="Calibri"/>
                          <a:cs typeface="Times New Roman"/>
                        </a:rPr>
                        <a:t>Employee Profile</a:t>
                      </a:r>
                      <a:endParaRPr lang="en-US" sz="1100" dirty="0">
                        <a:latin typeface="Phinster Fine Regular"/>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F4F5F"/>
                    </a:solidFill>
                  </a:tcPr>
                </a:tc>
                <a:tc hMerge="1">
                  <a:txBody>
                    <a:bodyPr/>
                    <a:lstStyle/>
                    <a:p>
                      <a:endParaRPr lang="en-US"/>
                    </a:p>
                  </a:txBody>
                  <a:tcPr/>
                </a:tc>
              </a:tr>
              <a:tr h="382960">
                <a:tc rowSpan="2">
                  <a:txBody>
                    <a:bodyPr/>
                    <a:lstStyle/>
                    <a:p>
                      <a:pPr marL="0" marR="0">
                        <a:lnSpc>
                          <a:spcPct val="115000"/>
                        </a:lnSpc>
                        <a:spcBef>
                          <a:spcPts val="0"/>
                        </a:spcBef>
                        <a:spcAft>
                          <a:spcPts val="0"/>
                        </a:spcAft>
                      </a:pPr>
                      <a:endParaRPr lang="en-US" sz="800" dirty="0">
                        <a:latin typeface="Phinster Fine Regular"/>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F4F5F"/>
                    </a:solidFill>
                  </a:tcPr>
                </a:tc>
                <a:tc>
                  <a:txBody>
                    <a:bodyPr/>
                    <a:lstStyle/>
                    <a:p>
                      <a:pPr marL="0" marR="0">
                        <a:lnSpc>
                          <a:spcPct val="115000"/>
                        </a:lnSpc>
                        <a:spcBef>
                          <a:spcPts val="0"/>
                        </a:spcBef>
                        <a:spcAft>
                          <a:spcPts val="0"/>
                        </a:spcAft>
                      </a:pPr>
                      <a:r>
                        <a:rPr lang="en-US" sz="850" dirty="0">
                          <a:solidFill>
                            <a:schemeClr val="bg1"/>
                          </a:solidFill>
                          <a:latin typeface="Phinster Fine Regular"/>
                          <a:ea typeface="Calibri"/>
                          <a:cs typeface="Times New Roman"/>
                        </a:rPr>
                        <a:t>Steve</a:t>
                      </a:r>
                    </a:p>
                    <a:p>
                      <a:pPr marL="0" marR="0">
                        <a:lnSpc>
                          <a:spcPct val="115000"/>
                        </a:lnSpc>
                        <a:spcBef>
                          <a:spcPts val="0"/>
                        </a:spcBef>
                        <a:spcAft>
                          <a:spcPts val="0"/>
                        </a:spcAft>
                      </a:pPr>
                      <a:r>
                        <a:rPr lang="en-US" sz="850" dirty="0">
                          <a:solidFill>
                            <a:schemeClr val="bg1"/>
                          </a:solidFill>
                          <a:latin typeface="Phinster Fine Regular"/>
                          <a:ea typeface="Calibri"/>
                          <a:cs typeface="Times New Roman"/>
                        </a:rPr>
                        <a:t>President, Branch Operations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F4F5F"/>
                    </a:solidFill>
                  </a:tcPr>
                </a:tc>
              </a:tr>
              <a:tr h="912566">
                <a:tc vMerge="1">
                  <a:txBody>
                    <a:bodyPr/>
                    <a:lstStyle/>
                    <a:p>
                      <a:endParaRPr lang="en-US"/>
                    </a:p>
                  </a:txBody>
                  <a:tcPr/>
                </a:tc>
                <a:tc>
                  <a:txBody>
                    <a:bodyPr/>
                    <a:lstStyle/>
                    <a:p>
                      <a:pPr marL="111125" marR="0" lvl="0" indent="-111125">
                        <a:lnSpc>
                          <a:spcPct val="115000"/>
                        </a:lnSpc>
                        <a:spcBef>
                          <a:spcPts val="0"/>
                        </a:spcBef>
                        <a:spcAft>
                          <a:spcPts val="0"/>
                        </a:spcAft>
                        <a:buFont typeface="Arial" pitchFamily="34" charset="0"/>
                        <a:buChar char="•"/>
                      </a:pPr>
                      <a:r>
                        <a:rPr lang="en-US" sz="800" dirty="0" smtClean="0">
                          <a:latin typeface="Phinster Fine Regular"/>
                          <a:ea typeface="Calibri"/>
                          <a:cs typeface="Times New Roman"/>
                        </a:rPr>
                        <a:t>Over 20 </a:t>
                      </a:r>
                      <a:r>
                        <a:rPr lang="en-US" sz="800" dirty="0">
                          <a:latin typeface="Phinster Fine Regular"/>
                          <a:ea typeface="Calibri"/>
                          <a:cs typeface="Times New Roman"/>
                        </a:rPr>
                        <a:t>yrs of property management experience</a:t>
                      </a:r>
                      <a:endParaRPr lang="en-US" sz="1100" dirty="0">
                        <a:latin typeface="Phinster Fine Regular"/>
                        <a:ea typeface="Calibri"/>
                        <a:cs typeface="Times New Roman"/>
                      </a:endParaRPr>
                    </a:p>
                    <a:p>
                      <a:pPr marL="111125" marR="0" lvl="0" indent="-111125">
                        <a:lnSpc>
                          <a:spcPct val="115000"/>
                        </a:lnSpc>
                        <a:spcBef>
                          <a:spcPts val="0"/>
                        </a:spcBef>
                        <a:spcAft>
                          <a:spcPts val="0"/>
                        </a:spcAft>
                        <a:buFont typeface="Arial" pitchFamily="34" charset="0"/>
                        <a:buChar char="•"/>
                      </a:pPr>
                      <a:r>
                        <a:rPr lang="en-US" sz="800" dirty="0" smtClean="0">
                          <a:latin typeface="Phinster Fine Regular"/>
                          <a:ea typeface="Calibri"/>
                          <a:cs typeface="Times New Roman"/>
                        </a:rPr>
                        <a:t>20 </a:t>
                      </a:r>
                      <a:r>
                        <a:rPr lang="en-US" sz="800" dirty="0">
                          <a:latin typeface="Phinster Fine Regular"/>
                          <a:ea typeface="Calibri"/>
                          <a:cs typeface="Times New Roman"/>
                        </a:rPr>
                        <a:t>yrs of real estate brokerage experience</a:t>
                      </a:r>
                      <a:endParaRPr lang="en-US" sz="1100" dirty="0">
                        <a:latin typeface="Phinster Fine Regular"/>
                        <a:ea typeface="Calibri"/>
                        <a:cs typeface="Times New Roman"/>
                      </a:endParaRPr>
                    </a:p>
                    <a:p>
                      <a:pPr marL="111125" marR="0" lvl="0" indent="-111125">
                        <a:lnSpc>
                          <a:spcPct val="115000"/>
                        </a:lnSpc>
                        <a:spcBef>
                          <a:spcPts val="0"/>
                        </a:spcBef>
                        <a:spcAft>
                          <a:spcPts val="0"/>
                        </a:spcAft>
                        <a:buFont typeface="Arial" pitchFamily="34" charset="0"/>
                        <a:buChar char="•"/>
                      </a:pPr>
                      <a:r>
                        <a:rPr lang="en-US" sz="800" dirty="0">
                          <a:latin typeface="Phinster Fine Regular"/>
                          <a:ea typeface="Calibri"/>
                          <a:cs typeface="Times New Roman"/>
                        </a:rPr>
                        <a:t>BA, Economics and Business Administration</a:t>
                      </a:r>
                      <a:endParaRPr lang="en-US" sz="1100" dirty="0">
                        <a:latin typeface="Phinster Fine Regular"/>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2031">
                <a:tc gridSpan="2">
                  <a:txBody>
                    <a:bodyPr/>
                    <a:lstStyle/>
                    <a:p>
                      <a:pPr marL="0" marR="0">
                        <a:lnSpc>
                          <a:spcPct val="115000"/>
                        </a:lnSpc>
                        <a:spcBef>
                          <a:spcPts val="0"/>
                        </a:spcBef>
                        <a:spcAft>
                          <a:spcPts val="1000"/>
                        </a:spcAft>
                        <a:buFont typeface="Arial" pitchFamily="34" charset="0"/>
                        <a:buNone/>
                      </a:pPr>
                      <a:r>
                        <a:rPr lang="en-US" sz="800" dirty="0">
                          <a:latin typeface="Phinster Fine Regular"/>
                          <a:ea typeface="Calibri"/>
                          <a:cs typeface="Times New Roman"/>
                        </a:rPr>
                        <a:t>“RealManage has allowed me to be part of a revolution of community association management.  With the introduction of new technologies and practices, coupled with employees that are second to none, we have brought forth a service level that cannot be matched in the industry.”</a:t>
                      </a:r>
                      <a:endParaRPr lang="en-US" sz="1100" dirty="0">
                        <a:latin typeface="Phinster Fine Regular"/>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bl>
          </a:graphicData>
        </a:graphic>
      </p:graphicFrame>
      <p:pic>
        <p:nvPicPr>
          <p:cNvPr id="1035" name="Picture 11"/>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82880" y="1584008"/>
            <a:ext cx="1006475" cy="129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1" name="ClipArt Placeholder 6"/>
          <p:cNvGraphicFramePr>
            <a:graphicFrameLocks/>
          </p:cNvGraphicFramePr>
          <p:nvPr>
            <p:extLst>
              <p:ext uri="{D42A27DB-BD31-4B8C-83A1-F6EECF244321}">
                <p14:modId xmlns:p14="http://schemas.microsoft.com/office/powerpoint/2010/main" val="1867635370"/>
              </p:ext>
            </p:extLst>
          </p:nvPr>
        </p:nvGraphicFramePr>
        <p:xfrm>
          <a:off x="6035040" y="3926845"/>
          <a:ext cx="2895600" cy="2222705"/>
        </p:xfrm>
        <a:graphic>
          <a:graphicData uri="http://schemas.openxmlformats.org/drawingml/2006/table">
            <a:tbl>
              <a:tblPr/>
              <a:tblGrid>
                <a:gridCol w="1219200"/>
                <a:gridCol w="1676400"/>
              </a:tblGrid>
              <a:tr h="151338">
                <a:tc gridSpan="2">
                  <a:txBody>
                    <a:bodyPr/>
                    <a:lstStyle/>
                    <a:p>
                      <a:pPr marL="0" marR="0" algn="just">
                        <a:lnSpc>
                          <a:spcPct val="115000"/>
                        </a:lnSpc>
                        <a:spcBef>
                          <a:spcPts val="0"/>
                        </a:spcBef>
                        <a:spcAft>
                          <a:spcPts val="0"/>
                        </a:spcAft>
                      </a:pPr>
                      <a:r>
                        <a:rPr lang="en-US" sz="800" b="1" dirty="0">
                          <a:solidFill>
                            <a:srgbClr val="FFFFFF"/>
                          </a:solidFill>
                          <a:latin typeface="Tahoma"/>
                          <a:ea typeface="Calibri"/>
                          <a:cs typeface="Times New Roman"/>
                        </a:rPr>
                        <a:t>Employee Profile</a:t>
                      </a:r>
                      <a:endParaRPr lang="en-US" sz="11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F4F5F"/>
                    </a:solidFill>
                  </a:tcPr>
                </a:tc>
                <a:tc hMerge="1">
                  <a:txBody>
                    <a:bodyPr/>
                    <a:lstStyle/>
                    <a:p>
                      <a:endParaRPr lang="en-US"/>
                    </a:p>
                  </a:txBody>
                  <a:tcPr/>
                </a:tc>
              </a:tr>
              <a:tr h="339341">
                <a:tc rowSpan="2">
                  <a:txBody>
                    <a:bodyPr/>
                    <a:lstStyle/>
                    <a:p>
                      <a:pPr marL="0" marR="0">
                        <a:lnSpc>
                          <a:spcPct val="115000"/>
                        </a:lnSpc>
                        <a:spcBef>
                          <a:spcPts val="0"/>
                        </a:spcBef>
                        <a:spcAft>
                          <a:spcPts val="0"/>
                        </a:spcAft>
                      </a:pPr>
                      <a:endParaRPr lang="en-US" sz="800" dirty="0">
                        <a:latin typeface="Phinster Fine Regular"/>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F4F5F"/>
                    </a:solidFill>
                  </a:tcPr>
                </a:tc>
                <a:tc>
                  <a:txBody>
                    <a:bodyPr/>
                    <a:lstStyle/>
                    <a:p>
                      <a:pPr marL="0" marR="0">
                        <a:lnSpc>
                          <a:spcPct val="115000"/>
                        </a:lnSpc>
                        <a:spcBef>
                          <a:spcPts val="0"/>
                        </a:spcBef>
                        <a:spcAft>
                          <a:spcPts val="0"/>
                        </a:spcAft>
                      </a:pPr>
                      <a:r>
                        <a:rPr lang="en-US" sz="850" dirty="0" smtClean="0">
                          <a:solidFill>
                            <a:schemeClr val="bg1"/>
                          </a:solidFill>
                          <a:latin typeface="Tahoma"/>
                          <a:ea typeface="Calibri"/>
                          <a:cs typeface="Times New Roman"/>
                        </a:rPr>
                        <a:t>Jennifer</a:t>
                      </a:r>
                      <a:endParaRPr lang="en-US" sz="850" dirty="0">
                        <a:solidFill>
                          <a:schemeClr val="bg1"/>
                        </a:solidFill>
                        <a:latin typeface="Calibri"/>
                        <a:ea typeface="Calibri"/>
                        <a:cs typeface="Times New Roman"/>
                      </a:endParaRPr>
                    </a:p>
                    <a:p>
                      <a:pPr marL="0" marR="0">
                        <a:lnSpc>
                          <a:spcPct val="115000"/>
                        </a:lnSpc>
                        <a:spcBef>
                          <a:spcPts val="0"/>
                        </a:spcBef>
                        <a:spcAft>
                          <a:spcPts val="0"/>
                        </a:spcAft>
                      </a:pPr>
                      <a:r>
                        <a:rPr lang="en-US" sz="850" dirty="0" smtClean="0">
                          <a:solidFill>
                            <a:schemeClr val="bg1"/>
                          </a:solidFill>
                          <a:latin typeface="Tahoma"/>
                          <a:ea typeface="Calibri"/>
                          <a:cs typeface="Times New Roman"/>
                        </a:rPr>
                        <a:t>Vice</a:t>
                      </a:r>
                      <a:r>
                        <a:rPr lang="en-US" sz="850" baseline="0" dirty="0" smtClean="0">
                          <a:solidFill>
                            <a:schemeClr val="bg1"/>
                          </a:solidFill>
                          <a:latin typeface="Tahoma"/>
                          <a:ea typeface="Calibri"/>
                          <a:cs typeface="Times New Roman"/>
                        </a:rPr>
                        <a:t> President</a:t>
                      </a:r>
                      <a:endParaRPr lang="en-US" sz="850" dirty="0">
                        <a:solidFill>
                          <a:schemeClr val="bg1"/>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F4F5F"/>
                    </a:solidFill>
                  </a:tcPr>
                </a:tc>
              </a:tr>
              <a:tr h="880921">
                <a:tc vMerge="1">
                  <a:txBody>
                    <a:bodyPr/>
                    <a:lstStyle/>
                    <a:p>
                      <a:endParaRPr lang="en-US"/>
                    </a:p>
                  </a:txBody>
                  <a:tcPr/>
                </a:tc>
                <a:tc>
                  <a:txBody>
                    <a:bodyPr/>
                    <a:lstStyle/>
                    <a:p>
                      <a:pPr marL="111125" marR="0" lvl="0" indent="-111125">
                        <a:lnSpc>
                          <a:spcPct val="115000"/>
                        </a:lnSpc>
                        <a:spcBef>
                          <a:spcPts val="0"/>
                        </a:spcBef>
                        <a:spcAft>
                          <a:spcPts val="0"/>
                        </a:spcAft>
                        <a:buFont typeface="Arial" panose="020B0604020202020204" pitchFamily="34" charset="0"/>
                        <a:buChar char="•"/>
                      </a:pPr>
                      <a:r>
                        <a:rPr lang="en-US" sz="800" dirty="0" smtClean="0">
                          <a:latin typeface="Tahoma"/>
                          <a:ea typeface="Calibri"/>
                          <a:cs typeface="Times New Roman"/>
                        </a:rPr>
                        <a:t>20 years</a:t>
                      </a:r>
                      <a:r>
                        <a:rPr lang="en-US" sz="800" baseline="0" dirty="0" smtClean="0">
                          <a:latin typeface="Tahoma"/>
                          <a:ea typeface="Calibri"/>
                          <a:cs typeface="Times New Roman"/>
                        </a:rPr>
                        <a:t> of real estate management experience</a:t>
                      </a:r>
                    </a:p>
                    <a:p>
                      <a:pPr marL="111125" marR="0" lvl="0" indent="-111125">
                        <a:lnSpc>
                          <a:spcPct val="115000"/>
                        </a:lnSpc>
                        <a:spcBef>
                          <a:spcPts val="0"/>
                        </a:spcBef>
                        <a:spcAft>
                          <a:spcPts val="0"/>
                        </a:spcAft>
                        <a:buFont typeface="Arial" panose="020B0604020202020204" pitchFamily="34" charset="0"/>
                        <a:buChar char="•"/>
                      </a:pPr>
                      <a:r>
                        <a:rPr lang="en-US" sz="800" baseline="0" dirty="0" smtClean="0">
                          <a:latin typeface="Tahoma"/>
                          <a:ea typeface="Calibri"/>
                          <a:cs typeface="Times New Roman"/>
                        </a:rPr>
                        <a:t>9 years of executive level management experience</a:t>
                      </a:r>
                    </a:p>
                    <a:p>
                      <a:pPr marL="111125" marR="0" lvl="0" indent="-111125">
                        <a:lnSpc>
                          <a:spcPct val="115000"/>
                        </a:lnSpc>
                        <a:spcBef>
                          <a:spcPts val="0"/>
                        </a:spcBef>
                        <a:spcAft>
                          <a:spcPts val="0"/>
                        </a:spcAft>
                        <a:buFont typeface="Arial" panose="020B0604020202020204" pitchFamily="34" charset="0"/>
                        <a:buChar char="•"/>
                      </a:pPr>
                      <a:r>
                        <a:rPr lang="en-US" sz="800" baseline="0" dirty="0" smtClean="0">
                          <a:latin typeface="Tahoma"/>
                          <a:ea typeface="Calibri"/>
                          <a:cs typeface="Times New Roman"/>
                        </a:rPr>
                        <a:t>BS, Hotel Management, CMCA</a:t>
                      </a:r>
                      <a:r>
                        <a:rPr lang="en-US" sz="800" baseline="30000" dirty="0" smtClean="0"/>
                        <a:t>® </a:t>
                      </a:r>
                      <a:r>
                        <a:rPr lang="en-US" sz="800" baseline="0" dirty="0" smtClean="0">
                          <a:latin typeface="Tahoma"/>
                          <a:ea typeface="Calibri"/>
                          <a:cs typeface="Times New Roman"/>
                        </a:rPr>
                        <a:t>, AMS</a:t>
                      </a:r>
                      <a:r>
                        <a:rPr lang="en-US" sz="800" baseline="30000" dirty="0" smtClean="0"/>
                        <a:t>®</a:t>
                      </a:r>
                      <a:r>
                        <a:rPr lang="en-US" sz="1100" baseline="30000" dirty="0" smtClean="0"/>
                        <a:t> </a:t>
                      </a:r>
                      <a:endParaRPr lang="en-US" sz="1100" dirty="0">
                        <a:latin typeface="+mn-lt"/>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8200">
                <a:tc gridSpan="2">
                  <a:txBody>
                    <a:bodyPr/>
                    <a:lstStyle/>
                    <a:p>
                      <a:pPr marL="0" marR="0">
                        <a:lnSpc>
                          <a:spcPct val="115000"/>
                        </a:lnSpc>
                        <a:spcBef>
                          <a:spcPts val="0"/>
                        </a:spcBef>
                        <a:spcAft>
                          <a:spcPts val="1000"/>
                        </a:spcAft>
                      </a:pPr>
                      <a:r>
                        <a:rPr lang="en-US" sz="800" dirty="0" smtClean="0">
                          <a:latin typeface="Phinster Fine Regular"/>
                          <a:ea typeface="Calibri"/>
                          <a:cs typeface="Times New Roman"/>
                        </a:rPr>
                        <a:t>“ What</a:t>
                      </a:r>
                      <a:r>
                        <a:rPr lang="en-US" sz="800" baseline="0" dirty="0" smtClean="0">
                          <a:latin typeface="Phinster Fine Regular"/>
                          <a:ea typeface="Calibri"/>
                          <a:cs typeface="Times New Roman"/>
                        </a:rPr>
                        <a:t> I love about RealManage is the opportunity to show new, as well as existing Associations, the integration of a whole new technology system into a long established industry, yet still maintain a high level of personal customer service.”</a:t>
                      </a:r>
                      <a:endParaRPr lang="en-US" sz="1100" dirty="0">
                        <a:latin typeface="Phinster Fine Regular"/>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bl>
          </a:graphicData>
        </a:graphic>
      </p:graphicFrame>
      <p:graphicFrame>
        <p:nvGraphicFramePr>
          <p:cNvPr id="22" name="ClipArt Placeholder 6"/>
          <p:cNvGraphicFramePr>
            <a:graphicFrameLocks/>
          </p:cNvGraphicFramePr>
          <p:nvPr>
            <p:extLst>
              <p:ext uri="{D42A27DB-BD31-4B8C-83A1-F6EECF244321}">
                <p14:modId xmlns:p14="http://schemas.microsoft.com/office/powerpoint/2010/main" val="96928504"/>
              </p:ext>
            </p:extLst>
          </p:nvPr>
        </p:nvGraphicFramePr>
        <p:xfrm>
          <a:off x="6035040" y="1422406"/>
          <a:ext cx="2895600" cy="2337877"/>
        </p:xfrm>
        <a:graphic>
          <a:graphicData uri="http://schemas.openxmlformats.org/drawingml/2006/table">
            <a:tbl>
              <a:tblPr/>
              <a:tblGrid>
                <a:gridCol w="1066800"/>
                <a:gridCol w="1828800"/>
              </a:tblGrid>
              <a:tr h="152399">
                <a:tc gridSpan="2">
                  <a:txBody>
                    <a:bodyPr/>
                    <a:lstStyle/>
                    <a:p>
                      <a:pPr marL="0" marR="0" algn="just">
                        <a:lnSpc>
                          <a:spcPct val="115000"/>
                        </a:lnSpc>
                        <a:spcBef>
                          <a:spcPts val="0"/>
                        </a:spcBef>
                        <a:spcAft>
                          <a:spcPts val="0"/>
                        </a:spcAft>
                      </a:pPr>
                      <a:r>
                        <a:rPr lang="en-US" sz="800" b="1" dirty="0">
                          <a:solidFill>
                            <a:srgbClr val="FFFFFF"/>
                          </a:solidFill>
                          <a:latin typeface="Phinster Fine Regular"/>
                          <a:ea typeface="Calibri"/>
                          <a:cs typeface="Times New Roman"/>
                        </a:rPr>
                        <a:t>Employee Profile</a:t>
                      </a:r>
                      <a:endParaRPr lang="en-US" sz="1100" dirty="0">
                        <a:latin typeface="Phinster Fine Regular"/>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F4F5F"/>
                    </a:solidFill>
                  </a:tcPr>
                </a:tc>
                <a:tc hMerge="1">
                  <a:txBody>
                    <a:bodyPr/>
                    <a:lstStyle/>
                    <a:p>
                      <a:endParaRPr lang="en-US"/>
                    </a:p>
                  </a:txBody>
                  <a:tcPr/>
                </a:tc>
              </a:tr>
              <a:tr h="283248">
                <a:tc rowSpan="2">
                  <a:txBody>
                    <a:bodyPr/>
                    <a:lstStyle/>
                    <a:p>
                      <a:pPr marL="0" marR="0">
                        <a:lnSpc>
                          <a:spcPct val="115000"/>
                        </a:lnSpc>
                        <a:spcBef>
                          <a:spcPts val="0"/>
                        </a:spcBef>
                        <a:spcAft>
                          <a:spcPts val="0"/>
                        </a:spcAft>
                      </a:pPr>
                      <a:endParaRPr lang="en-US" sz="800" dirty="0">
                        <a:latin typeface="Phinster Fine Regular"/>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F4F5F"/>
                    </a:solidFill>
                  </a:tcPr>
                </a:tc>
                <a:tc>
                  <a:txBody>
                    <a:bodyPr/>
                    <a:lstStyle/>
                    <a:p>
                      <a:pPr marL="0" marR="0">
                        <a:lnSpc>
                          <a:spcPct val="115000"/>
                        </a:lnSpc>
                        <a:spcBef>
                          <a:spcPts val="0"/>
                        </a:spcBef>
                        <a:spcAft>
                          <a:spcPts val="0"/>
                        </a:spcAft>
                      </a:pPr>
                      <a:r>
                        <a:rPr lang="en-US" sz="850" dirty="0" smtClean="0">
                          <a:solidFill>
                            <a:schemeClr val="bg1"/>
                          </a:solidFill>
                          <a:latin typeface="Phinster Fine Regular"/>
                          <a:ea typeface="Calibri"/>
                          <a:cs typeface="Times New Roman"/>
                        </a:rPr>
                        <a:t>Jenny</a:t>
                      </a:r>
                    </a:p>
                    <a:p>
                      <a:pPr marL="0" marR="0">
                        <a:lnSpc>
                          <a:spcPct val="115000"/>
                        </a:lnSpc>
                        <a:spcBef>
                          <a:spcPts val="0"/>
                        </a:spcBef>
                        <a:spcAft>
                          <a:spcPts val="0"/>
                        </a:spcAft>
                      </a:pPr>
                      <a:r>
                        <a:rPr lang="en-US" sz="850" dirty="0" smtClean="0">
                          <a:solidFill>
                            <a:schemeClr val="bg1"/>
                          </a:solidFill>
                          <a:latin typeface="Phinster Fine Regular"/>
                          <a:ea typeface="Calibri"/>
                          <a:cs typeface="Times New Roman"/>
                        </a:rPr>
                        <a:t>Vice</a:t>
                      </a:r>
                      <a:r>
                        <a:rPr lang="en-US" sz="850" baseline="0" dirty="0" smtClean="0">
                          <a:solidFill>
                            <a:schemeClr val="bg1"/>
                          </a:solidFill>
                          <a:latin typeface="Phinster Fine Regular"/>
                          <a:ea typeface="Calibri"/>
                          <a:cs typeface="Times New Roman"/>
                        </a:rPr>
                        <a:t> President</a:t>
                      </a:r>
                      <a:endParaRPr lang="en-US" sz="850" dirty="0">
                        <a:solidFill>
                          <a:schemeClr val="bg1"/>
                        </a:solidFill>
                        <a:latin typeface="Phinster Fine Regular"/>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F4F5F"/>
                    </a:solidFill>
                  </a:tcPr>
                </a:tc>
              </a:tr>
              <a:tr h="997458">
                <a:tc vMerge="1">
                  <a:txBody>
                    <a:bodyPr/>
                    <a:lstStyle/>
                    <a:p>
                      <a:endParaRPr lang="en-US"/>
                    </a:p>
                  </a:txBody>
                  <a:tcPr/>
                </a:tc>
                <a:tc>
                  <a:txBody>
                    <a:bodyPr/>
                    <a:lstStyle/>
                    <a:p>
                      <a:pPr marL="111125" marR="0" lvl="0" indent="-111125">
                        <a:lnSpc>
                          <a:spcPct val="115000"/>
                        </a:lnSpc>
                        <a:spcBef>
                          <a:spcPts val="0"/>
                        </a:spcBef>
                        <a:spcAft>
                          <a:spcPts val="0"/>
                        </a:spcAft>
                        <a:buFont typeface="Arial" pitchFamily="34" charset="0"/>
                        <a:buChar char="•"/>
                      </a:pPr>
                      <a:r>
                        <a:rPr lang="en-US" sz="800" dirty="0" smtClean="0">
                          <a:latin typeface="Phinster Fine Regular"/>
                          <a:ea typeface="Calibri"/>
                          <a:cs typeface="Times New Roman"/>
                        </a:rPr>
                        <a:t>13 yrs of community association  management experience</a:t>
                      </a:r>
                    </a:p>
                    <a:p>
                      <a:pPr marL="111125" marR="0" lvl="0" indent="-111125">
                        <a:lnSpc>
                          <a:spcPct val="115000"/>
                        </a:lnSpc>
                        <a:spcBef>
                          <a:spcPts val="0"/>
                        </a:spcBef>
                        <a:spcAft>
                          <a:spcPts val="0"/>
                        </a:spcAft>
                        <a:buFont typeface="Arial" pitchFamily="34" charset="0"/>
                        <a:buChar char="•"/>
                      </a:pPr>
                      <a:r>
                        <a:rPr lang="en-US" sz="800" dirty="0" smtClean="0">
                          <a:latin typeface="Phinster Fine Regular"/>
                          <a:ea typeface="Calibri"/>
                          <a:cs typeface="Times New Roman"/>
                        </a:rPr>
                        <a:t>7 years of large scale master-planned experience</a:t>
                      </a:r>
                    </a:p>
                    <a:p>
                      <a:pPr marL="111125" marR="0" lvl="0" indent="-111125">
                        <a:lnSpc>
                          <a:spcPct val="115000"/>
                        </a:lnSpc>
                        <a:spcBef>
                          <a:spcPts val="0"/>
                        </a:spcBef>
                        <a:spcAft>
                          <a:spcPts val="0"/>
                        </a:spcAft>
                        <a:buFont typeface="Arial" pitchFamily="34" charset="0"/>
                        <a:buChar char="•"/>
                      </a:pPr>
                      <a:r>
                        <a:rPr lang="en-US" sz="800" dirty="0" smtClean="0">
                          <a:latin typeface="Phinster Fine Regular"/>
                          <a:ea typeface="Calibri"/>
                          <a:cs typeface="Times New Roman"/>
                        </a:rPr>
                        <a:t>MA Applied Urban Anthropology</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90078">
                <a:tc gridSpan="2">
                  <a:txBody>
                    <a:bodyPr/>
                    <a:lstStyle/>
                    <a:p>
                      <a:pPr marL="0" marR="0">
                        <a:lnSpc>
                          <a:spcPct val="100000"/>
                        </a:lnSpc>
                        <a:spcBef>
                          <a:spcPts val="0"/>
                        </a:spcBef>
                        <a:spcAft>
                          <a:spcPts val="0"/>
                        </a:spcAft>
                      </a:pPr>
                      <a:r>
                        <a:rPr lang="en-US" sz="800" dirty="0" smtClean="0">
                          <a:latin typeface="Phinster Fine Regular"/>
                          <a:ea typeface="Calibri"/>
                          <a:cs typeface="Tahoma" pitchFamily="34" charset="0"/>
                        </a:rPr>
                        <a:t>“RealManage provides a unique approach to community association management by merging technology with people.  Our technological approach provides the tools needed by boards to effectively manage their communities regardless of time and plane.  Our commitment to service provides the professional</a:t>
                      </a:r>
                      <a:r>
                        <a:rPr lang="en-US" sz="800" baseline="0" dirty="0" smtClean="0">
                          <a:latin typeface="Phinster Fine Regular"/>
                          <a:ea typeface="Calibri"/>
                          <a:cs typeface="Tahoma" pitchFamily="34" charset="0"/>
                        </a:rPr>
                        <a:t> support and expertise to help guide their policies and decisions.”</a:t>
                      </a:r>
                      <a:endParaRPr lang="en-US" sz="800" dirty="0">
                        <a:latin typeface="Phinster Fine Regular"/>
                        <a:ea typeface="Calibri"/>
                        <a:cs typeface="Tahoma"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bl>
          </a:graphicData>
        </a:graphic>
      </p:graphicFrame>
      <p:graphicFrame>
        <p:nvGraphicFramePr>
          <p:cNvPr id="23" name="ClipArt Placeholder 6"/>
          <p:cNvGraphicFramePr>
            <a:graphicFrameLocks/>
          </p:cNvGraphicFramePr>
          <p:nvPr>
            <p:extLst>
              <p:ext uri="{D42A27DB-BD31-4B8C-83A1-F6EECF244321}">
                <p14:modId xmlns:p14="http://schemas.microsoft.com/office/powerpoint/2010/main" val="807881705"/>
              </p:ext>
            </p:extLst>
          </p:nvPr>
        </p:nvGraphicFramePr>
        <p:xfrm>
          <a:off x="3058160" y="1428551"/>
          <a:ext cx="2733040" cy="2231525"/>
        </p:xfrm>
        <a:graphic>
          <a:graphicData uri="http://schemas.openxmlformats.org/drawingml/2006/table">
            <a:tbl>
              <a:tblPr>
                <a:effectLst/>
              </a:tblPr>
              <a:tblGrid>
                <a:gridCol w="1094955"/>
                <a:gridCol w="1638085"/>
              </a:tblGrid>
              <a:tr h="152272">
                <a:tc gridSpan="2">
                  <a:txBody>
                    <a:bodyPr/>
                    <a:lstStyle/>
                    <a:p>
                      <a:pPr marL="0" marR="0" algn="just">
                        <a:lnSpc>
                          <a:spcPct val="115000"/>
                        </a:lnSpc>
                        <a:spcBef>
                          <a:spcPts val="0"/>
                        </a:spcBef>
                        <a:spcAft>
                          <a:spcPts val="0"/>
                        </a:spcAft>
                      </a:pPr>
                      <a:r>
                        <a:rPr lang="en-US" sz="800" b="1" dirty="0">
                          <a:solidFill>
                            <a:srgbClr val="FFFFFF"/>
                          </a:solidFill>
                          <a:latin typeface="Phinster Fine Regular"/>
                          <a:ea typeface="Calibri"/>
                          <a:cs typeface="Times New Roman"/>
                        </a:rPr>
                        <a:t>Employee Profile</a:t>
                      </a:r>
                      <a:endParaRPr lang="en-US" sz="1100" dirty="0">
                        <a:latin typeface="Phinster Fine Regular"/>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F4F5F"/>
                    </a:solidFill>
                  </a:tcPr>
                </a:tc>
                <a:tc hMerge="1">
                  <a:txBody>
                    <a:bodyPr/>
                    <a:lstStyle/>
                    <a:p>
                      <a:endParaRPr lang="en-US"/>
                    </a:p>
                  </a:txBody>
                  <a:tcPr/>
                </a:tc>
              </a:tr>
              <a:tr h="252375">
                <a:tc rowSpan="2">
                  <a:txBody>
                    <a:bodyPr/>
                    <a:lstStyle/>
                    <a:p>
                      <a:pPr marL="0" marR="0">
                        <a:lnSpc>
                          <a:spcPct val="115000"/>
                        </a:lnSpc>
                        <a:spcBef>
                          <a:spcPts val="0"/>
                        </a:spcBef>
                        <a:spcAft>
                          <a:spcPts val="0"/>
                        </a:spcAft>
                      </a:pPr>
                      <a:endParaRPr lang="en-US" sz="800" dirty="0">
                        <a:latin typeface="Tahoma"/>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F4F5F"/>
                    </a:solidFill>
                  </a:tcPr>
                </a:tc>
                <a:tc>
                  <a:txBody>
                    <a:bodyPr/>
                    <a:lstStyle/>
                    <a:p>
                      <a:pPr marL="0" marR="0">
                        <a:lnSpc>
                          <a:spcPct val="115000"/>
                        </a:lnSpc>
                        <a:spcBef>
                          <a:spcPts val="0"/>
                        </a:spcBef>
                        <a:spcAft>
                          <a:spcPts val="0"/>
                        </a:spcAft>
                      </a:pPr>
                      <a:r>
                        <a:rPr lang="en-US" sz="850" dirty="0" smtClean="0">
                          <a:solidFill>
                            <a:schemeClr val="bg1"/>
                          </a:solidFill>
                          <a:latin typeface="Phinster Fine Regular"/>
                          <a:ea typeface="Calibri"/>
                          <a:cs typeface="Times New Roman"/>
                        </a:rPr>
                        <a:t>Meredith</a:t>
                      </a:r>
                      <a:endParaRPr lang="en-US" sz="850" dirty="0">
                        <a:solidFill>
                          <a:schemeClr val="bg1"/>
                        </a:solidFill>
                        <a:latin typeface="Phinster Fine Regular"/>
                        <a:ea typeface="Calibri"/>
                        <a:cs typeface="Times New Roman"/>
                      </a:endParaRPr>
                    </a:p>
                    <a:p>
                      <a:pPr marL="0" marR="0">
                        <a:lnSpc>
                          <a:spcPct val="115000"/>
                        </a:lnSpc>
                        <a:spcBef>
                          <a:spcPts val="0"/>
                        </a:spcBef>
                        <a:spcAft>
                          <a:spcPts val="0"/>
                        </a:spcAft>
                      </a:pPr>
                      <a:r>
                        <a:rPr lang="en-US" sz="850" dirty="0" smtClean="0">
                          <a:solidFill>
                            <a:schemeClr val="bg1"/>
                          </a:solidFill>
                          <a:latin typeface="Phinster Fine Regular"/>
                          <a:ea typeface="Calibri"/>
                          <a:cs typeface="Times New Roman"/>
                        </a:rPr>
                        <a:t>Director of Transition</a:t>
                      </a:r>
                      <a:endParaRPr lang="en-US" sz="850" dirty="0">
                        <a:solidFill>
                          <a:schemeClr val="bg1"/>
                        </a:solidFill>
                        <a:latin typeface="Phinster Fine Regular"/>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F4F5F"/>
                    </a:solidFill>
                  </a:tcPr>
                </a:tc>
              </a:tr>
              <a:tr h="845182">
                <a:tc vMerge="1">
                  <a:txBody>
                    <a:bodyPr/>
                    <a:lstStyle/>
                    <a:p>
                      <a:endParaRPr lang="en-US"/>
                    </a:p>
                  </a:txBody>
                  <a:tcPr/>
                </a:tc>
                <a:tc>
                  <a:txBody>
                    <a:bodyPr/>
                    <a:lstStyle/>
                    <a:p>
                      <a:pPr marL="111125" marR="0" lvl="0" indent="-111125">
                        <a:lnSpc>
                          <a:spcPct val="115000"/>
                        </a:lnSpc>
                        <a:spcBef>
                          <a:spcPts val="0"/>
                        </a:spcBef>
                        <a:spcAft>
                          <a:spcPts val="0"/>
                        </a:spcAft>
                        <a:buFont typeface="Arial" pitchFamily="34" charset="0"/>
                        <a:buChar char="•"/>
                      </a:pPr>
                      <a:r>
                        <a:rPr lang="en-US" sz="800" baseline="0" dirty="0" smtClean="0">
                          <a:latin typeface="Phinster Fine Regular"/>
                          <a:ea typeface="Calibri"/>
                          <a:cs typeface="Times New Roman"/>
                        </a:rPr>
                        <a:t>Over 10 yrs of property management and leasing experience</a:t>
                      </a:r>
                    </a:p>
                    <a:p>
                      <a:pPr marL="111125" marR="0" lvl="0" indent="-111125">
                        <a:lnSpc>
                          <a:spcPct val="115000"/>
                        </a:lnSpc>
                        <a:spcBef>
                          <a:spcPts val="0"/>
                        </a:spcBef>
                        <a:spcAft>
                          <a:spcPts val="0"/>
                        </a:spcAft>
                        <a:buFont typeface="Arial" pitchFamily="34" charset="0"/>
                        <a:buChar char="•"/>
                      </a:pPr>
                      <a:r>
                        <a:rPr lang="en-US" sz="800" baseline="0" dirty="0" smtClean="0">
                          <a:latin typeface="Phinster Fine Regular"/>
                          <a:ea typeface="Calibri"/>
                          <a:cs typeface="Times New Roman"/>
                        </a:rPr>
                        <a:t>Licensed Real Estate Agent </a:t>
                      </a:r>
                    </a:p>
                    <a:p>
                      <a:pPr marL="111125" marR="0" lvl="0" indent="-111125">
                        <a:lnSpc>
                          <a:spcPct val="115000"/>
                        </a:lnSpc>
                        <a:spcBef>
                          <a:spcPts val="0"/>
                        </a:spcBef>
                        <a:spcAft>
                          <a:spcPts val="0"/>
                        </a:spcAft>
                        <a:buFont typeface="Arial" pitchFamily="34" charset="0"/>
                        <a:buChar char="•"/>
                      </a:pPr>
                      <a:r>
                        <a:rPr lang="en-US" sz="800" baseline="0" dirty="0" smtClean="0">
                          <a:latin typeface="Phinster Fine Regular"/>
                          <a:ea typeface="Calibri"/>
                          <a:cs typeface="Times New Roman"/>
                        </a:rPr>
                        <a:t>B.S. Sociology</a:t>
                      </a:r>
                      <a:endParaRPr lang="en-US" sz="1100" dirty="0">
                        <a:latin typeface="Phinster Fine Regular"/>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36129">
                <a:tc gridSpan="2">
                  <a:txBody>
                    <a:bodyPr/>
                    <a:lstStyle/>
                    <a:p>
                      <a:pPr marL="0" marR="0">
                        <a:lnSpc>
                          <a:spcPct val="115000"/>
                        </a:lnSpc>
                        <a:spcBef>
                          <a:spcPts val="0"/>
                        </a:spcBef>
                        <a:spcAft>
                          <a:spcPts val="1000"/>
                        </a:spcAft>
                      </a:pPr>
                      <a:r>
                        <a:rPr lang="en-US" sz="800" dirty="0" smtClean="0">
                          <a:latin typeface="Phinster Fine Regular"/>
                          <a:ea typeface="Calibri"/>
                          <a:cs typeface="Times New Roman"/>
                        </a:rPr>
                        <a:t>“RealManage offers a business and customer service model that allows service at the highest level for every detail</a:t>
                      </a:r>
                      <a:r>
                        <a:rPr lang="en-US" sz="800" baseline="0" dirty="0" smtClean="0">
                          <a:latin typeface="Phinster Fine Regular"/>
                          <a:ea typeface="Calibri"/>
                          <a:cs typeface="Times New Roman"/>
                        </a:rPr>
                        <a:t> for everyone involved.  As a community association manager, the resources available through this dynamic model allows me to serve clients proactively, with the foundation of our success.”</a:t>
                      </a:r>
                      <a:endParaRPr lang="en-US" sz="1100" dirty="0">
                        <a:latin typeface="Phinster Fine Regular"/>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bl>
          </a:graphicData>
        </a:graphic>
      </p:graphicFrame>
      <p:graphicFrame>
        <p:nvGraphicFramePr>
          <p:cNvPr id="24" name="ClipArt Placeholder 6"/>
          <p:cNvGraphicFramePr>
            <a:graphicFrameLocks/>
          </p:cNvGraphicFramePr>
          <p:nvPr>
            <p:extLst>
              <p:ext uri="{D42A27DB-BD31-4B8C-83A1-F6EECF244321}">
                <p14:modId xmlns:p14="http://schemas.microsoft.com/office/powerpoint/2010/main" val="2750125266"/>
              </p:ext>
            </p:extLst>
          </p:nvPr>
        </p:nvGraphicFramePr>
        <p:xfrm>
          <a:off x="3058160" y="3788988"/>
          <a:ext cx="2763520" cy="2365246"/>
        </p:xfrm>
        <a:graphic>
          <a:graphicData uri="http://schemas.openxmlformats.org/drawingml/2006/table">
            <a:tbl>
              <a:tblPr/>
              <a:tblGrid>
                <a:gridCol w="1107166"/>
                <a:gridCol w="1656354"/>
              </a:tblGrid>
              <a:tr h="152399">
                <a:tc gridSpan="2">
                  <a:txBody>
                    <a:bodyPr/>
                    <a:lstStyle/>
                    <a:p>
                      <a:pPr marL="0" marR="0" algn="just">
                        <a:lnSpc>
                          <a:spcPct val="115000"/>
                        </a:lnSpc>
                        <a:spcBef>
                          <a:spcPts val="0"/>
                        </a:spcBef>
                        <a:spcAft>
                          <a:spcPts val="0"/>
                        </a:spcAft>
                      </a:pPr>
                      <a:r>
                        <a:rPr lang="en-US" sz="800" b="1" dirty="0">
                          <a:solidFill>
                            <a:srgbClr val="FFFFFF"/>
                          </a:solidFill>
                          <a:latin typeface="Phinster Fine Regular"/>
                          <a:ea typeface="Calibri"/>
                          <a:cs typeface="Times New Roman"/>
                        </a:rPr>
                        <a:t>Employee Profile</a:t>
                      </a:r>
                      <a:endParaRPr lang="en-US" sz="1100" dirty="0">
                        <a:latin typeface="Phinster Fine Regular"/>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F4F5F"/>
                    </a:solidFill>
                  </a:tcPr>
                </a:tc>
                <a:tc hMerge="1">
                  <a:txBody>
                    <a:bodyPr/>
                    <a:lstStyle/>
                    <a:p>
                      <a:endParaRPr lang="en-US"/>
                    </a:p>
                  </a:txBody>
                  <a:tcPr/>
                </a:tc>
              </a:tr>
              <a:tr h="382960">
                <a:tc rowSpan="2">
                  <a:txBody>
                    <a:bodyPr/>
                    <a:lstStyle/>
                    <a:p>
                      <a:pPr marL="0" marR="0">
                        <a:lnSpc>
                          <a:spcPct val="115000"/>
                        </a:lnSpc>
                        <a:spcBef>
                          <a:spcPts val="0"/>
                        </a:spcBef>
                        <a:spcAft>
                          <a:spcPts val="0"/>
                        </a:spcAft>
                      </a:pPr>
                      <a:endParaRPr lang="en-US" sz="800" dirty="0">
                        <a:latin typeface="Phinster Fine Regular"/>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F4F5F"/>
                    </a:solidFill>
                  </a:tcPr>
                </a:tc>
                <a:tc>
                  <a:txBody>
                    <a:bodyPr/>
                    <a:lstStyle/>
                    <a:p>
                      <a:pPr marL="0" marR="0">
                        <a:lnSpc>
                          <a:spcPct val="115000"/>
                        </a:lnSpc>
                        <a:spcBef>
                          <a:spcPts val="0"/>
                        </a:spcBef>
                        <a:spcAft>
                          <a:spcPts val="0"/>
                        </a:spcAft>
                      </a:pPr>
                      <a:r>
                        <a:rPr lang="en-US" sz="850" dirty="0" smtClean="0">
                          <a:solidFill>
                            <a:schemeClr val="bg1"/>
                          </a:solidFill>
                          <a:latin typeface="Phinster Fine Regular"/>
                          <a:ea typeface="Calibri"/>
                          <a:cs typeface="Times New Roman"/>
                        </a:rPr>
                        <a:t>Sharlene</a:t>
                      </a:r>
                      <a:endParaRPr lang="en-US" sz="850" dirty="0">
                        <a:solidFill>
                          <a:schemeClr val="bg1"/>
                        </a:solidFill>
                        <a:latin typeface="Phinster Fine Regular"/>
                        <a:ea typeface="Calibri"/>
                        <a:cs typeface="Times New Roman"/>
                      </a:endParaRPr>
                    </a:p>
                    <a:p>
                      <a:pPr marL="0" marR="0">
                        <a:lnSpc>
                          <a:spcPct val="115000"/>
                        </a:lnSpc>
                        <a:spcBef>
                          <a:spcPts val="0"/>
                        </a:spcBef>
                        <a:spcAft>
                          <a:spcPts val="0"/>
                        </a:spcAft>
                      </a:pPr>
                      <a:r>
                        <a:rPr lang="en-US" sz="850" dirty="0" smtClean="0">
                          <a:solidFill>
                            <a:schemeClr val="bg1"/>
                          </a:solidFill>
                          <a:latin typeface="Phinster Fine Regular"/>
                          <a:ea typeface="Calibri"/>
                          <a:cs typeface="Times New Roman"/>
                        </a:rPr>
                        <a:t>Division President</a:t>
                      </a:r>
                      <a:endParaRPr lang="en-US" sz="850" dirty="0">
                        <a:solidFill>
                          <a:schemeClr val="bg1"/>
                        </a:solidFill>
                        <a:latin typeface="Phinster Fine Regular"/>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F4F5F"/>
                    </a:solidFill>
                  </a:tcPr>
                </a:tc>
              </a:tr>
              <a:tr h="848431">
                <a:tc vMerge="1">
                  <a:txBody>
                    <a:bodyPr/>
                    <a:lstStyle/>
                    <a:p>
                      <a:endParaRPr lang="en-US"/>
                    </a:p>
                  </a:txBody>
                  <a:tcPr/>
                </a:tc>
                <a:tc>
                  <a:txBody>
                    <a:bodyPr/>
                    <a:lstStyle/>
                    <a:p>
                      <a:pPr marL="111125" marR="0" lvl="0" indent="-111125">
                        <a:lnSpc>
                          <a:spcPct val="115000"/>
                        </a:lnSpc>
                        <a:spcBef>
                          <a:spcPts val="0"/>
                        </a:spcBef>
                        <a:spcAft>
                          <a:spcPts val="0"/>
                        </a:spcAft>
                        <a:buFont typeface="Arial" panose="020B0604020202020204" pitchFamily="34" charset="0"/>
                        <a:buChar char="•"/>
                      </a:pPr>
                      <a:r>
                        <a:rPr lang="en-US" sz="800" dirty="0" smtClean="0">
                          <a:latin typeface="Phinster Fine Regular"/>
                          <a:ea typeface="Calibri"/>
                          <a:cs typeface="Times New Roman"/>
                        </a:rPr>
                        <a:t>18 years community management experience</a:t>
                      </a:r>
                    </a:p>
                    <a:p>
                      <a:pPr marL="111125" marR="0" lvl="0" indent="-111125">
                        <a:lnSpc>
                          <a:spcPct val="115000"/>
                        </a:lnSpc>
                        <a:spcBef>
                          <a:spcPts val="0"/>
                        </a:spcBef>
                        <a:spcAft>
                          <a:spcPts val="0"/>
                        </a:spcAft>
                        <a:buFont typeface="Arial" panose="020B0604020202020204" pitchFamily="34" charset="0"/>
                        <a:buChar char="•"/>
                      </a:pPr>
                      <a:r>
                        <a:rPr lang="en-US" sz="800" baseline="0" dirty="0" smtClean="0">
                          <a:latin typeface="Phinster Fine Regular"/>
                          <a:ea typeface="Calibri"/>
                          <a:cs typeface="Times New Roman"/>
                        </a:rPr>
                        <a:t>12 years large scale management experience</a:t>
                      </a:r>
                    </a:p>
                    <a:p>
                      <a:pPr marL="111125" marR="0" lvl="0" indent="-111125">
                        <a:lnSpc>
                          <a:spcPct val="100000"/>
                        </a:lnSpc>
                        <a:spcBef>
                          <a:spcPts val="0"/>
                        </a:spcBef>
                        <a:spcAft>
                          <a:spcPts val="0"/>
                        </a:spcAft>
                        <a:buFont typeface="Arial" panose="020B0604020202020204" pitchFamily="34" charset="0"/>
                        <a:buChar char="•"/>
                      </a:pPr>
                      <a:r>
                        <a:rPr lang="en-US" sz="800" baseline="0" dirty="0" smtClean="0">
                          <a:latin typeface="Phinster Fine Regular"/>
                          <a:ea typeface="Calibri"/>
                          <a:cs typeface="Times New Roman"/>
                        </a:rPr>
                        <a:t>CMCA</a:t>
                      </a:r>
                      <a:r>
                        <a:rPr lang="en-US" sz="800" baseline="30000" dirty="0" smtClean="0">
                          <a:latin typeface="Phinster Fine Regular"/>
                        </a:rPr>
                        <a:t>® </a:t>
                      </a:r>
                      <a:r>
                        <a:rPr lang="en-US" sz="800" baseline="0" dirty="0" smtClean="0">
                          <a:latin typeface="Phinster Fine Regular"/>
                          <a:ea typeface="Calibri"/>
                          <a:cs typeface="Times New Roman"/>
                        </a:rPr>
                        <a:t>, AMS</a:t>
                      </a:r>
                      <a:r>
                        <a:rPr lang="en-US" sz="800" baseline="30000" dirty="0" smtClean="0">
                          <a:latin typeface="Phinster Fine Regular"/>
                        </a:rPr>
                        <a:t>® </a:t>
                      </a:r>
                      <a:r>
                        <a:rPr lang="en-US" sz="800" baseline="0" dirty="0" smtClean="0">
                          <a:latin typeface="Phinster Fine Regular"/>
                          <a:ea typeface="Calibri"/>
                          <a:cs typeface="Times New Roman"/>
                        </a:rPr>
                        <a:t>, LSM,</a:t>
                      </a:r>
                      <a:r>
                        <a:rPr lang="en-US" sz="800" baseline="30000" dirty="0" smtClean="0">
                          <a:latin typeface="Phinster Fine Regular"/>
                        </a:rPr>
                        <a:t> ® </a:t>
                      </a:r>
                      <a:r>
                        <a:rPr lang="en-US" sz="800" baseline="0" dirty="0" smtClean="0">
                          <a:latin typeface="Phinster Fine Regular"/>
                          <a:ea typeface="Calibri"/>
                          <a:cs typeface="Times New Roman"/>
                        </a:rPr>
                        <a:t> PCAM</a:t>
                      </a:r>
                      <a:r>
                        <a:rPr lang="en-US" sz="800" baseline="30000" dirty="0" smtClean="0">
                          <a:latin typeface="Phinster Fine Regular"/>
                        </a:rPr>
                        <a:t>®</a:t>
                      </a:r>
                      <a:endParaRPr lang="en-US" sz="800" baseline="30000" dirty="0">
                        <a:latin typeface="Phinster Fine Regular"/>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9809">
                <a:tc gridSpan="2">
                  <a:txBody>
                    <a:bodyPr/>
                    <a:lstStyle/>
                    <a:p>
                      <a:pPr marL="0" marR="0">
                        <a:lnSpc>
                          <a:spcPct val="115000"/>
                        </a:lnSpc>
                        <a:spcBef>
                          <a:spcPts val="0"/>
                        </a:spcBef>
                        <a:spcAft>
                          <a:spcPts val="1000"/>
                        </a:spcAft>
                      </a:pPr>
                      <a:r>
                        <a:rPr lang="en-US" sz="800" dirty="0" smtClean="0">
                          <a:latin typeface="Phinster Fine Regular"/>
                          <a:ea typeface="Calibri"/>
                          <a:cs typeface="Times New Roman"/>
                        </a:rPr>
                        <a:t>“My goals have always been to provide</a:t>
                      </a:r>
                      <a:r>
                        <a:rPr lang="en-US" sz="800" baseline="0" dirty="0" smtClean="0">
                          <a:latin typeface="Phinster Fine Regular"/>
                          <a:ea typeface="Calibri"/>
                          <a:cs typeface="Times New Roman"/>
                        </a:rPr>
                        <a:t> exceptional management and customer service to residents.  RealManage has provided me with the told to meet those goals through a positive environment and incomparable technology.  With that we are able to provide service and meet resident expectations unlike any other management company I have encountered</a:t>
                      </a:r>
                      <a:r>
                        <a:rPr lang="en-US" sz="800" dirty="0" smtClean="0">
                          <a:latin typeface="Phinster Fine Regular"/>
                          <a:ea typeface="Calibri"/>
                          <a:cs typeface="Times New Roman"/>
                        </a:rPr>
                        <a:t>.”</a:t>
                      </a:r>
                      <a:endParaRPr lang="en-US" sz="1100" dirty="0">
                        <a:latin typeface="Phinster Fine Regular"/>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bl>
          </a:graphicData>
        </a:graphic>
      </p:graphicFrame>
      <p:graphicFrame>
        <p:nvGraphicFramePr>
          <p:cNvPr id="25" name="ClipArt Placeholder 6"/>
          <p:cNvGraphicFramePr>
            <a:graphicFrameLocks/>
          </p:cNvGraphicFramePr>
          <p:nvPr>
            <p:extLst>
              <p:ext uri="{D42A27DB-BD31-4B8C-83A1-F6EECF244321}">
                <p14:modId xmlns:p14="http://schemas.microsoft.com/office/powerpoint/2010/main" val="926907068"/>
              </p:ext>
            </p:extLst>
          </p:nvPr>
        </p:nvGraphicFramePr>
        <p:xfrm>
          <a:off x="203200" y="3937007"/>
          <a:ext cx="2606842" cy="2209798"/>
        </p:xfrm>
        <a:graphic>
          <a:graphicData uri="http://schemas.openxmlformats.org/drawingml/2006/table">
            <a:tbl>
              <a:tblPr/>
              <a:tblGrid>
                <a:gridCol w="1044396"/>
                <a:gridCol w="1562446"/>
              </a:tblGrid>
              <a:tr h="153039">
                <a:tc gridSpan="2">
                  <a:txBody>
                    <a:bodyPr/>
                    <a:lstStyle/>
                    <a:p>
                      <a:pPr marL="0" marR="0" algn="just">
                        <a:lnSpc>
                          <a:spcPct val="115000"/>
                        </a:lnSpc>
                        <a:spcBef>
                          <a:spcPts val="0"/>
                        </a:spcBef>
                        <a:spcAft>
                          <a:spcPts val="0"/>
                        </a:spcAft>
                      </a:pPr>
                      <a:r>
                        <a:rPr lang="en-US" sz="800" b="1" dirty="0">
                          <a:solidFill>
                            <a:srgbClr val="FFFFFF"/>
                          </a:solidFill>
                          <a:latin typeface="Phinster Fine Regular"/>
                          <a:ea typeface="Calibri"/>
                          <a:cs typeface="Times New Roman"/>
                        </a:rPr>
                        <a:t>Employee Profile</a:t>
                      </a:r>
                      <a:endParaRPr lang="en-US" sz="1100" dirty="0">
                        <a:latin typeface="Phinster Fine Regular"/>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F4F5F"/>
                    </a:solidFill>
                  </a:tcPr>
                </a:tc>
                <a:tc hMerge="1">
                  <a:txBody>
                    <a:bodyPr/>
                    <a:lstStyle/>
                    <a:p>
                      <a:endParaRPr lang="en-US"/>
                    </a:p>
                  </a:txBody>
                  <a:tcPr/>
                </a:tc>
              </a:tr>
              <a:tr h="418006">
                <a:tc rowSpan="2">
                  <a:txBody>
                    <a:bodyPr/>
                    <a:lstStyle/>
                    <a:p>
                      <a:pPr marL="0" marR="0">
                        <a:lnSpc>
                          <a:spcPct val="115000"/>
                        </a:lnSpc>
                        <a:spcBef>
                          <a:spcPts val="0"/>
                        </a:spcBef>
                        <a:spcAft>
                          <a:spcPts val="0"/>
                        </a:spcAft>
                      </a:pPr>
                      <a:endParaRPr lang="en-US" sz="800" dirty="0">
                        <a:latin typeface="Phinster Fine Regular"/>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F4F5F"/>
                    </a:solidFill>
                  </a:tcPr>
                </a:tc>
                <a:tc>
                  <a:txBody>
                    <a:bodyPr/>
                    <a:lstStyle/>
                    <a:p>
                      <a:pPr marL="0" marR="0">
                        <a:lnSpc>
                          <a:spcPct val="115000"/>
                        </a:lnSpc>
                        <a:spcBef>
                          <a:spcPts val="0"/>
                        </a:spcBef>
                        <a:spcAft>
                          <a:spcPts val="0"/>
                        </a:spcAft>
                      </a:pPr>
                      <a:r>
                        <a:rPr lang="en-US" sz="850" dirty="0" smtClean="0">
                          <a:solidFill>
                            <a:schemeClr val="bg1"/>
                          </a:solidFill>
                          <a:latin typeface="Phinster Fine Regular"/>
                          <a:ea typeface="Calibri"/>
                          <a:cs typeface="Tahoma" pitchFamily="34" charset="0"/>
                        </a:rPr>
                        <a:t>Rajeev</a:t>
                      </a:r>
                    </a:p>
                    <a:p>
                      <a:pPr marL="0" marR="0">
                        <a:lnSpc>
                          <a:spcPct val="115000"/>
                        </a:lnSpc>
                        <a:spcBef>
                          <a:spcPts val="0"/>
                        </a:spcBef>
                        <a:spcAft>
                          <a:spcPts val="0"/>
                        </a:spcAft>
                      </a:pPr>
                      <a:r>
                        <a:rPr lang="en-US" sz="850" dirty="0" smtClean="0">
                          <a:solidFill>
                            <a:schemeClr val="bg1"/>
                          </a:solidFill>
                          <a:latin typeface="Phinster Fine Regular"/>
                          <a:ea typeface="Calibri"/>
                          <a:cs typeface="Tahoma" pitchFamily="34" charset="0"/>
                        </a:rPr>
                        <a:t>Corp.</a:t>
                      </a:r>
                      <a:r>
                        <a:rPr lang="en-US" sz="850" baseline="0" dirty="0" smtClean="0">
                          <a:solidFill>
                            <a:schemeClr val="bg1"/>
                          </a:solidFill>
                          <a:latin typeface="Phinster Fine Regular"/>
                          <a:ea typeface="Calibri"/>
                          <a:cs typeface="Tahoma" pitchFamily="34" charset="0"/>
                        </a:rPr>
                        <a:t> Accounting Manager</a:t>
                      </a:r>
                      <a:endParaRPr lang="en-US" sz="850" dirty="0">
                        <a:solidFill>
                          <a:schemeClr val="bg1"/>
                        </a:solidFill>
                        <a:latin typeface="Phinster Fine Regular"/>
                        <a:ea typeface="Calibri"/>
                        <a:cs typeface="Tahoma"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F4F5F"/>
                    </a:solidFill>
                  </a:tcPr>
                </a:tc>
              </a:tr>
              <a:tr h="800553">
                <a:tc vMerge="1">
                  <a:txBody>
                    <a:bodyPr/>
                    <a:lstStyle/>
                    <a:p>
                      <a:endParaRPr lang="en-US"/>
                    </a:p>
                  </a:txBody>
                  <a:tcPr/>
                </a:tc>
                <a:tc>
                  <a:txBody>
                    <a:bodyPr/>
                    <a:lstStyle/>
                    <a:p>
                      <a:pPr marL="111125" marR="0" lvl="0" indent="-111125">
                        <a:lnSpc>
                          <a:spcPct val="115000"/>
                        </a:lnSpc>
                        <a:spcBef>
                          <a:spcPts val="0"/>
                        </a:spcBef>
                        <a:spcAft>
                          <a:spcPts val="0"/>
                        </a:spcAft>
                        <a:buSzPct val="100000"/>
                        <a:buFont typeface="Arial" panose="020B0604020202020204" pitchFamily="34" charset="0"/>
                        <a:buChar char="•"/>
                      </a:pPr>
                      <a:r>
                        <a:rPr lang="en-US" sz="800" baseline="0" dirty="0" smtClean="0">
                          <a:latin typeface="Phinster Fine Regular"/>
                          <a:ea typeface="Calibri"/>
                          <a:cs typeface="Times New Roman"/>
                        </a:rPr>
                        <a:t>13 yrs accounting experience</a:t>
                      </a:r>
                    </a:p>
                    <a:p>
                      <a:pPr marL="111125" marR="0" lvl="0" indent="-111125">
                        <a:lnSpc>
                          <a:spcPct val="115000"/>
                        </a:lnSpc>
                        <a:spcBef>
                          <a:spcPts val="0"/>
                        </a:spcBef>
                        <a:spcAft>
                          <a:spcPts val="0"/>
                        </a:spcAft>
                        <a:buSzPct val="100000"/>
                        <a:buFont typeface="Arial" panose="020B0604020202020204" pitchFamily="34" charset="0"/>
                        <a:buChar char="•"/>
                      </a:pPr>
                      <a:r>
                        <a:rPr lang="en-US" sz="800" baseline="0" dirty="0" smtClean="0">
                          <a:latin typeface="Phinster Fine Regular"/>
                          <a:ea typeface="Calibri"/>
                          <a:cs typeface="Times New Roman"/>
                        </a:rPr>
                        <a:t>9 yrs of corporate accounting experience</a:t>
                      </a:r>
                    </a:p>
                    <a:p>
                      <a:pPr marL="111125" marR="0" lvl="0" indent="-111125">
                        <a:lnSpc>
                          <a:spcPct val="115000"/>
                        </a:lnSpc>
                        <a:spcBef>
                          <a:spcPts val="0"/>
                        </a:spcBef>
                        <a:spcAft>
                          <a:spcPts val="0"/>
                        </a:spcAft>
                        <a:buSzPct val="100000"/>
                        <a:buFont typeface="Arial" panose="020B0604020202020204" pitchFamily="34" charset="0"/>
                        <a:buChar char="•"/>
                      </a:pPr>
                      <a:r>
                        <a:rPr lang="en-US" sz="800" baseline="0" dirty="0" smtClean="0">
                          <a:latin typeface="Phinster Fine Regular"/>
                          <a:ea typeface="Calibri"/>
                          <a:cs typeface="Times New Roman"/>
                        </a:rPr>
                        <a:t>BS, Accounting</a:t>
                      </a:r>
                      <a:endParaRPr lang="en-US" sz="1100" dirty="0">
                        <a:latin typeface="Phinster Fine Regular"/>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8200">
                <a:tc gridSpan="2">
                  <a:txBody>
                    <a:bodyPr/>
                    <a:lstStyle/>
                    <a:p>
                      <a:pPr marL="0" marR="0">
                        <a:lnSpc>
                          <a:spcPct val="115000"/>
                        </a:lnSpc>
                        <a:spcBef>
                          <a:spcPts val="0"/>
                        </a:spcBef>
                        <a:spcAft>
                          <a:spcPts val="1000"/>
                        </a:spcAft>
                      </a:pPr>
                      <a:r>
                        <a:rPr lang="en-US" sz="800" dirty="0" smtClean="0">
                          <a:latin typeface="Phinster Fine Regular"/>
                          <a:ea typeface="Calibri"/>
                          <a:cs typeface="Times New Roman"/>
                        </a:rPr>
                        <a:t>“I</a:t>
                      </a:r>
                      <a:r>
                        <a:rPr lang="en-US" sz="800" baseline="0" dirty="0" smtClean="0">
                          <a:latin typeface="Phinster Fine Regular"/>
                          <a:ea typeface="Calibri"/>
                          <a:cs typeface="Times New Roman"/>
                        </a:rPr>
                        <a:t> enjoy the day-to-day work at RealManage as it provides me with the opportunity to learn, question, adapt  and improve accounting processes and my abilities to provide a better understanding of our financial reports.”</a:t>
                      </a:r>
                      <a:endParaRPr lang="en-US" sz="1100" dirty="0">
                        <a:latin typeface="Phinster Fine Regular"/>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bl>
          </a:graphicData>
        </a:graphic>
      </p:graphicFrame>
      <p:pic>
        <p:nvPicPr>
          <p:cNvPr id="26" name="Picture 3"/>
          <p:cNvPicPr>
            <a:picLocks noChangeAspect="1" noChangeArrowheads="1"/>
          </p:cNvPicPr>
          <p:nvPr/>
        </p:nvPicPr>
        <p:blipFill>
          <a:blip r:embed="rId3" cstate="print"/>
          <a:srcRect/>
          <a:stretch>
            <a:fillRect/>
          </a:stretch>
        </p:blipFill>
        <p:spPr bwMode="auto">
          <a:xfrm>
            <a:off x="3073400" y="1579880"/>
            <a:ext cx="1066800" cy="1133856"/>
          </a:xfrm>
          <a:prstGeom prst="rect">
            <a:avLst/>
          </a:prstGeom>
          <a:noFill/>
          <a:ln w="9525">
            <a:noFill/>
            <a:miter lim="800000"/>
            <a:headEnd/>
            <a:tailEnd/>
          </a:ln>
          <a:effectLst/>
        </p:spPr>
      </p:pic>
      <p:pic>
        <p:nvPicPr>
          <p:cNvPr id="27" name="Picture 4"/>
          <p:cNvPicPr>
            <a:picLocks noChangeAspect="1" noChangeArrowheads="1"/>
          </p:cNvPicPr>
          <p:nvPr/>
        </p:nvPicPr>
        <p:blipFill>
          <a:blip r:embed="rId4" cstate="print"/>
          <a:srcRect/>
          <a:stretch>
            <a:fillRect/>
          </a:stretch>
        </p:blipFill>
        <p:spPr bwMode="auto">
          <a:xfrm>
            <a:off x="6024880" y="1579880"/>
            <a:ext cx="1066800" cy="1295400"/>
          </a:xfrm>
          <a:prstGeom prst="rect">
            <a:avLst/>
          </a:prstGeom>
          <a:noFill/>
          <a:ln w="9525">
            <a:noFill/>
            <a:miter lim="800000"/>
            <a:headEnd/>
            <a:tailEnd/>
          </a:ln>
        </p:spPr>
      </p:pic>
      <p:pic>
        <p:nvPicPr>
          <p:cNvPr id="28" name="Picture 4"/>
          <p:cNvPicPr>
            <a:picLocks noChangeAspect="1" noChangeArrowheads="1"/>
          </p:cNvPicPr>
          <p:nvPr/>
        </p:nvPicPr>
        <p:blipFill>
          <a:blip r:embed="rId5" cstate="print"/>
          <a:srcRect/>
          <a:stretch>
            <a:fillRect/>
          </a:stretch>
        </p:blipFill>
        <p:spPr bwMode="auto">
          <a:xfrm>
            <a:off x="213360" y="4094480"/>
            <a:ext cx="1066800" cy="1219199"/>
          </a:xfrm>
          <a:prstGeom prst="rect">
            <a:avLst/>
          </a:prstGeom>
          <a:noFill/>
          <a:ln w="9525">
            <a:noFill/>
            <a:miter lim="800000"/>
            <a:headEnd/>
            <a:tailEnd/>
          </a:ln>
          <a:effectLst/>
        </p:spPr>
      </p:pic>
      <p:pic>
        <p:nvPicPr>
          <p:cNvPr id="29" name="Picture 5"/>
          <p:cNvPicPr>
            <a:picLocks noChangeAspect="1" noChangeArrowheads="1"/>
          </p:cNvPicPr>
          <p:nvPr/>
        </p:nvPicPr>
        <p:blipFill>
          <a:blip r:embed="rId6" cstate="print"/>
          <a:srcRect/>
          <a:stretch>
            <a:fillRect/>
          </a:stretch>
        </p:blipFill>
        <p:spPr bwMode="auto">
          <a:xfrm>
            <a:off x="3073400" y="3952241"/>
            <a:ext cx="1066800" cy="1219200"/>
          </a:xfrm>
          <a:prstGeom prst="rect">
            <a:avLst/>
          </a:prstGeom>
          <a:noFill/>
          <a:ln w="9525">
            <a:noFill/>
            <a:miter lim="800000"/>
            <a:headEnd/>
            <a:tailEnd/>
          </a:ln>
          <a:effectLst/>
        </p:spPr>
      </p:pic>
      <p:pic>
        <p:nvPicPr>
          <p:cNvPr id="30" name="Picture 10"/>
          <p:cNvPicPr>
            <a:picLocks noChangeAspect="1" noChangeArrowheads="1"/>
          </p:cNvPicPr>
          <p:nvPr/>
        </p:nvPicPr>
        <p:blipFill>
          <a:blip r:embed="rId7" cstate="print"/>
          <a:srcRect/>
          <a:stretch>
            <a:fillRect/>
          </a:stretch>
        </p:blipFill>
        <p:spPr bwMode="auto">
          <a:xfrm>
            <a:off x="6024880" y="4084320"/>
            <a:ext cx="1219200" cy="1219200"/>
          </a:xfrm>
          <a:prstGeom prst="rect">
            <a:avLst/>
          </a:prstGeom>
          <a:noFill/>
          <a:ln w="9525">
            <a:noFill/>
            <a:miter lim="800000"/>
            <a:headEnd/>
            <a:tailEnd/>
          </a:ln>
          <a:effectLst/>
        </p:spPr>
      </p:pic>
    </p:spTree>
    <p:extLst>
      <p:ext uri="{BB962C8B-B14F-4D97-AF65-F5344CB8AC3E}">
        <p14:creationId xmlns:p14="http://schemas.microsoft.com/office/powerpoint/2010/main" val="7303003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sz="quarter" idx="4"/>
          </p:nvPr>
        </p:nvPicPr>
        <p:blipFill rotWithShape="1">
          <a:blip r:embed="rId2" cstate="print">
            <a:extLst>
              <a:ext uri="{28A0092B-C50C-407E-A947-70E740481C1C}">
                <a14:useLocalDpi xmlns:a14="http://schemas.microsoft.com/office/drawing/2010/main"/>
              </a:ext>
            </a:extLst>
          </a:blip>
          <a:srcRect/>
          <a:stretch/>
        </p:blipFill>
        <p:spPr>
          <a:xfrm>
            <a:off x="4575806" y="1347787"/>
            <a:ext cx="4570412" cy="4876801"/>
          </a:xfrm>
        </p:spPr>
      </p:pic>
      <p:sp>
        <p:nvSpPr>
          <p:cNvPr id="5" name="Text Placeholder 4"/>
          <p:cNvSpPr>
            <a:spLocks noGrp="1"/>
          </p:cNvSpPr>
          <p:nvPr>
            <p:ph type="body" idx="1"/>
          </p:nvPr>
        </p:nvSpPr>
        <p:spPr/>
        <p:txBody>
          <a:bodyPr/>
          <a:lstStyle/>
          <a:p>
            <a:r>
              <a:rPr lang="en-US" dirty="0" smtClean="0"/>
              <a:t>Best Practices</a:t>
            </a:r>
            <a:endParaRPr lang="en-US" dirty="0"/>
          </a:p>
        </p:txBody>
      </p:sp>
      <p:sp>
        <p:nvSpPr>
          <p:cNvPr id="6" name="Content Placeholder 5"/>
          <p:cNvSpPr>
            <a:spLocks noGrp="1"/>
          </p:cNvSpPr>
          <p:nvPr>
            <p:ph sz="half" idx="2"/>
          </p:nvPr>
        </p:nvSpPr>
        <p:spPr/>
        <p:txBody>
          <a:bodyPr>
            <a:normAutofit fontScale="85000" lnSpcReduction="20000"/>
          </a:bodyPr>
          <a:lstStyle/>
          <a:p>
            <a:pPr>
              <a:lnSpc>
                <a:spcPct val="110000"/>
              </a:lnSpc>
            </a:pPr>
            <a:r>
              <a:rPr lang="en-US" sz="2200" b="1" dirty="0">
                <a:solidFill>
                  <a:srgbClr val="345825"/>
                </a:solidFill>
                <a:latin typeface="Phinster Extrabold Regular"/>
              </a:rPr>
              <a:t>GAAP – based </a:t>
            </a:r>
            <a:r>
              <a:rPr lang="en-US" sz="2100" dirty="0"/>
              <a:t>a</a:t>
            </a:r>
            <a:r>
              <a:rPr lang="en-US" sz="2100" dirty="0" smtClean="0"/>
              <a:t>ccounting, financial and benchmarking reports</a:t>
            </a:r>
          </a:p>
          <a:p>
            <a:pPr>
              <a:lnSpc>
                <a:spcPct val="110000"/>
              </a:lnSpc>
            </a:pPr>
            <a:r>
              <a:rPr lang="en-US" sz="2200" b="1" dirty="0">
                <a:solidFill>
                  <a:srgbClr val="345825"/>
                </a:solidFill>
                <a:latin typeface="Phinster Extrabold Regular"/>
              </a:rPr>
              <a:t>Instant access </a:t>
            </a:r>
            <a:r>
              <a:rPr lang="en-US" sz="2100" dirty="0"/>
              <a:t>to all relevant information from any device at anytime</a:t>
            </a:r>
          </a:p>
          <a:p>
            <a:pPr>
              <a:lnSpc>
                <a:spcPct val="110000"/>
              </a:lnSpc>
            </a:pPr>
            <a:r>
              <a:rPr lang="en-US" sz="2100" dirty="0"/>
              <a:t>Collections management process </a:t>
            </a:r>
            <a:r>
              <a:rPr lang="en-US" sz="2100" dirty="0" smtClean="0"/>
              <a:t>that </a:t>
            </a:r>
            <a:r>
              <a:rPr lang="en-US" sz="2200" b="1" dirty="0">
                <a:solidFill>
                  <a:srgbClr val="345825"/>
                </a:solidFill>
                <a:latin typeface="Phinster Extrabold Regular"/>
              </a:rPr>
              <a:t>lowers delinquency rates</a:t>
            </a:r>
          </a:p>
          <a:p>
            <a:pPr>
              <a:lnSpc>
                <a:spcPct val="110000"/>
              </a:lnSpc>
            </a:pPr>
            <a:r>
              <a:rPr lang="en-US" sz="2100" dirty="0" smtClean="0"/>
              <a:t>Extensive</a:t>
            </a:r>
            <a:r>
              <a:rPr lang="en-US" sz="2200" b="1" dirty="0" smtClean="0">
                <a:solidFill>
                  <a:srgbClr val="345825"/>
                </a:solidFill>
                <a:latin typeface="Phinster Extrabold Regular"/>
              </a:rPr>
              <a:t> cloud-based </a:t>
            </a:r>
            <a:r>
              <a:rPr lang="en-US" sz="2100" dirty="0"/>
              <a:t>knowledge management system</a:t>
            </a:r>
          </a:p>
          <a:p>
            <a:pPr>
              <a:lnSpc>
                <a:spcPct val="110000"/>
              </a:lnSpc>
            </a:pPr>
            <a:r>
              <a:rPr lang="en-US" sz="2200" b="1" dirty="0">
                <a:solidFill>
                  <a:srgbClr val="345825"/>
                </a:solidFill>
                <a:latin typeface="Phinster Extrabold Regular"/>
              </a:rPr>
              <a:t>Extended-hours</a:t>
            </a:r>
            <a:r>
              <a:rPr lang="en-US" sz="2100" dirty="0"/>
              <a:t>, multi lingual </a:t>
            </a:r>
            <a:r>
              <a:rPr lang="en-US" sz="2100" dirty="0" smtClean="0"/>
              <a:t>customer service 7:30 am-7:30 pm (Central)</a:t>
            </a:r>
          </a:p>
          <a:p>
            <a:pPr>
              <a:lnSpc>
                <a:spcPct val="110000"/>
              </a:lnSpc>
            </a:pPr>
            <a:r>
              <a:rPr lang="en-US" sz="2100" dirty="0" smtClean="0"/>
              <a:t>Most calls answered quickly </a:t>
            </a:r>
            <a:r>
              <a:rPr lang="en-US" sz="2100" dirty="0"/>
              <a:t>with </a:t>
            </a:r>
            <a:r>
              <a:rPr lang="en-US" sz="2200" b="1" dirty="0">
                <a:solidFill>
                  <a:srgbClr val="345825"/>
                </a:solidFill>
                <a:latin typeface="Phinster Extrabold Regular"/>
              </a:rPr>
              <a:t>no re-routing</a:t>
            </a:r>
          </a:p>
          <a:p>
            <a:pPr lvl="1"/>
            <a:endParaRPr lang="en-US" b="1" dirty="0">
              <a:solidFill>
                <a:srgbClr val="345825"/>
              </a:solidFill>
            </a:endParaRPr>
          </a:p>
        </p:txBody>
      </p:sp>
      <p:sp>
        <p:nvSpPr>
          <p:cNvPr id="4" name="Title 3"/>
          <p:cNvSpPr>
            <a:spLocks noGrp="1"/>
          </p:cNvSpPr>
          <p:nvPr>
            <p:ph type="title"/>
          </p:nvPr>
        </p:nvSpPr>
        <p:spPr/>
        <p:txBody>
          <a:bodyPr/>
          <a:lstStyle/>
          <a:p>
            <a:r>
              <a:rPr lang="en-US" dirty="0" smtClean="0"/>
              <a:t>The </a:t>
            </a:r>
            <a:r>
              <a:rPr lang="en-US" dirty="0" err="1" smtClean="0"/>
              <a:t>RealManage</a:t>
            </a:r>
            <a:r>
              <a:rPr lang="en-US" dirty="0" smtClean="0"/>
              <a:t> </a:t>
            </a:r>
            <a:r>
              <a:rPr lang="en-US" dirty="0" smtClean="0">
                <a:solidFill>
                  <a:srgbClr val="0F4F5F"/>
                </a:solidFill>
              </a:rPr>
              <a:t>DIFFERENCE</a:t>
            </a:r>
            <a:endParaRPr lang="en-US" dirty="0">
              <a:solidFill>
                <a:srgbClr val="0F4F5F"/>
              </a:solidFill>
            </a:endParaRPr>
          </a:p>
        </p:txBody>
      </p:sp>
      <p:sp>
        <p:nvSpPr>
          <p:cNvPr id="2" name="Slide Number Placeholder 1"/>
          <p:cNvSpPr>
            <a:spLocks noGrp="1"/>
          </p:cNvSpPr>
          <p:nvPr>
            <p:ph type="sldNum" sz="quarter" idx="11"/>
          </p:nvPr>
        </p:nvSpPr>
        <p:spPr/>
        <p:txBody>
          <a:bodyPr/>
          <a:lstStyle/>
          <a:p>
            <a:fld id="{CEE44A12-C095-A14E-9819-8386363D8EDF}" type="slidenum">
              <a:rPr lang="en-US" smtClean="0"/>
              <a:pPr/>
              <a:t>12</a:t>
            </a:fld>
            <a:endParaRPr lang="en-US" dirty="0"/>
          </a:p>
        </p:txBody>
      </p:sp>
    </p:spTree>
    <p:extLst>
      <p:ext uri="{BB962C8B-B14F-4D97-AF65-F5344CB8AC3E}">
        <p14:creationId xmlns:p14="http://schemas.microsoft.com/office/powerpoint/2010/main" val="9424808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r>
              <a:rPr lang="en-US" dirty="0" smtClean="0"/>
              <a:t>Best Practices</a:t>
            </a:r>
            <a:endParaRPr lang="en-US" dirty="0"/>
          </a:p>
        </p:txBody>
      </p:sp>
      <p:sp>
        <p:nvSpPr>
          <p:cNvPr id="6" name="Content Placeholder 5"/>
          <p:cNvSpPr>
            <a:spLocks noGrp="1"/>
          </p:cNvSpPr>
          <p:nvPr>
            <p:ph sz="half" idx="2"/>
          </p:nvPr>
        </p:nvSpPr>
        <p:spPr/>
        <p:txBody>
          <a:bodyPr>
            <a:normAutofit fontScale="85000" lnSpcReduction="10000"/>
          </a:bodyPr>
          <a:lstStyle/>
          <a:p>
            <a:pPr>
              <a:lnSpc>
                <a:spcPct val="110000"/>
              </a:lnSpc>
            </a:pPr>
            <a:r>
              <a:rPr lang="en-US" sz="1900" b="1" dirty="0">
                <a:solidFill>
                  <a:srgbClr val="345825"/>
                </a:solidFill>
                <a:latin typeface="Phinster Extrabold Regular"/>
              </a:rPr>
              <a:t>Ongoing training </a:t>
            </a:r>
            <a:r>
              <a:rPr lang="en-US" sz="2100" dirty="0" smtClean="0"/>
              <a:t>for team members</a:t>
            </a:r>
          </a:p>
          <a:p>
            <a:pPr lvl="1">
              <a:lnSpc>
                <a:spcPct val="110000"/>
              </a:lnSpc>
            </a:pPr>
            <a:r>
              <a:rPr lang="en-US" dirty="0" smtClean="0"/>
              <a:t>Participate and conduct </a:t>
            </a:r>
            <a:r>
              <a:rPr lang="en-US" sz="1900" b="1" dirty="0" smtClean="0">
                <a:solidFill>
                  <a:srgbClr val="345825"/>
                </a:solidFill>
                <a:latin typeface="Phinster Extrabold Regular"/>
              </a:rPr>
              <a:t>CAI training </a:t>
            </a:r>
            <a:r>
              <a:rPr lang="en-US" dirty="0" smtClean="0"/>
              <a:t>courses </a:t>
            </a:r>
          </a:p>
          <a:p>
            <a:pPr lvl="1">
              <a:lnSpc>
                <a:spcPct val="110000"/>
              </a:lnSpc>
            </a:pPr>
            <a:r>
              <a:rPr lang="en-US" sz="1900" b="1" dirty="0" smtClean="0">
                <a:solidFill>
                  <a:srgbClr val="345825"/>
                </a:solidFill>
                <a:latin typeface="Phinster Extrabold Regular"/>
              </a:rPr>
              <a:t>Weekly webinars</a:t>
            </a:r>
          </a:p>
          <a:p>
            <a:pPr>
              <a:lnSpc>
                <a:spcPct val="110000"/>
              </a:lnSpc>
            </a:pPr>
            <a:r>
              <a:rPr lang="en-US" sz="1900" b="1" dirty="0">
                <a:solidFill>
                  <a:srgbClr val="345825"/>
                </a:solidFill>
                <a:latin typeface="Phinster Extrabold Regular"/>
              </a:rPr>
              <a:t>One-on-one training </a:t>
            </a:r>
            <a:r>
              <a:rPr lang="en-US" sz="2100" dirty="0"/>
              <a:t>for n</a:t>
            </a:r>
            <a:r>
              <a:rPr lang="en-US" sz="2100" dirty="0" smtClean="0"/>
              <a:t>ew </a:t>
            </a:r>
            <a:r>
              <a:rPr lang="en-US" sz="2100" dirty="0"/>
              <a:t>and </a:t>
            </a:r>
            <a:r>
              <a:rPr lang="en-US" sz="2100" dirty="0" smtClean="0"/>
              <a:t>current board members </a:t>
            </a:r>
            <a:endParaRPr lang="en-US" sz="2100" dirty="0"/>
          </a:p>
          <a:p>
            <a:pPr lvl="1">
              <a:lnSpc>
                <a:spcPct val="110000"/>
              </a:lnSpc>
            </a:pPr>
            <a:r>
              <a:rPr lang="en-US" dirty="0"/>
              <a:t>Review roles, responsibilities</a:t>
            </a:r>
          </a:p>
          <a:p>
            <a:pPr lvl="1">
              <a:lnSpc>
                <a:spcPct val="110000"/>
              </a:lnSpc>
            </a:pPr>
            <a:r>
              <a:rPr lang="en-US" dirty="0"/>
              <a:t>Rule development &amp; enforcement</a:t>
            </a:r>
          </a:p>
          <a:p>
            <a:pPr lvl="1">
              <a:lnSpc>
                <a:spcPct val="110000"/>
              </a:lnSpc>
            </a:pPr>
            <a:r>
              <a:rPr lang="en-US" dirty="0"/>
              <a:t>Community governance and management</a:t>
            </a:r>
          </a:p>
          <a:p>
            <a:pPr lvl="1">
              <a:lnSpc>
                <a:spcPct val="110000"/>
              </a:lnSpc>
            </a:pPr>
            <a:r>
              <a:rPr lang="en-US" dirty="0"/>
              <a:t>Effective use of web and mobile applications</a:t>
            </a:r>
          </a:p>
          <a:p>
            <a:pPr lvl="1">
              <a:lnSpc>
                <a:spcPct val="110000"/>
              </a:lnSpc>
            </a:pPr>
            <a:r>
              <a:rPr lang="en-US" dirty="0"/>
              <a:t>Effective use of Management Report</a:t>
            </a:r>
          </a:p>
          <a:p>
            <a:pPr lvl="1">
              <a:lnSpc>
                <a:spcPct val="110000"/>
              </a:lnSpc>
            </a:pPr>
            <a:r>
              <a:rPr lang="en-US" dirty="0"/>
              <a:t>Several methods of training </a:t>
            </a:r>
            <a:r>
              <a:rPr lang="en-US" dirty="0" smtClean="0"/>
              <a:t>available</a:t>
            </a:r>
            <a:endParaRPr lang="en-US" b="1" dirty="0" smtClean="0">
              <a:solidFill>
                <a:srgbClr val="345825"/>
              </a:solidFill>
              <a:latin typeface="Phinster Extrabold Regular"/>
            </a:endParaRPr>
          </a:p>
          <a:p>
            <a:pPr lvl="1">
              <a:lnSpc>
                <a:spcPct val="110000"/>
              </a:lnSpc>
            </a:pPr>
            <a:endParaRPr lang="en-US" b="1" dirty="0" smtClean="0">
              <a:solidFill>
                <a:srgbClr val="345825"/>
              </a:solidFill>
              <a:latin typeface="Phinster Extrabold Regular"/>
            </a:endParaRPr>
          </a:p>
          <a:p>
            <a:pPr lvl="1"/>
            <a:endParaRPr lang="en-US" b="1" dirty="0">
              <a:solidFill>
                <a:srgbClr val="345825"/>
              </a:solidFill>
            </a:endParaRPr>
          </a:p>
        </p:txBody>
      </p:sp>
      <p:sp>
        <p:nvSpPr>
          <p:cNvPr id="4" name="Title 3"/>
          <p:cNvSpPr>
            <a:spLocks noGrp="1"/>
          </p:cNvSpPr>
          <p:nvPr>
            <p:ph type="title"/>
          </p:nvPr>
        </p:nvSpPr>
        <p:spPr/>
        <p:txBody>
          <a:bodyPr/>
          <a:lstStyle/>
          <a:p>
            <a:r>
              <a:rPr lang="en-US" dirty="0" smtClean="0"/>
              <a:t>The </a:t>
            </a:r>
            <a:r>
              <a:rPr lang="en-US" dirty="0" err="1" smtClean="0"/>
              <a:t>RealManage</a:t>
            </a:r>
            <a:r>
              <a:rPr lang="en-US" dirty="0" smtClean="0"/>
              <a:t> </a:t>
            </a:r>
            <a:r>
              <a:rPr lang="en-US" dirty="0" smtClean="0">
                <a:solidFill>
                  <a:srgbClr val="0F4F5F"/>
                </a:solidFill>
              </a:rPr>
              <a:t>DIFFERENCE</a:t>
            </a:r>
            <a:endParaRPr lang="en-US" dirty="0">
              <a:solidFill>
                <a:srgbClr val="0F4F5F"/>
              </a:solidFill>
            </a:endParaRPr>
          </a:p>
        </p:txBody>
      </p:sp>
      <p:sp>
        <p:nvSpPr>
          <p:cNvPr id="2" name="Slide Number Placeholder 1"/>
          <p:cNvSpPr>
            <a:spLocks noGrp="1"/>
          </p:cNvSpPr>
          <p:nvPr>
            <p:ph type="sldNum" sz="quarter" idx="11"/>
          </p:nvPr>
        </p:nvSpPr>
        <p:spPr/>
        <p:txBody>
          <a:bodyPr/>
          <a:lstStyle/>
          <a:p>
            <a:fld id="{CEE44A12-C095-A14E-9819-8386363D8EDF}" type="slidenum">
              <a:rPr lang="en-US" smtClean="0"/>
              <a:pPr/>
              <a:t>13</a:t>
            </a:fld>
            <a:endParaRPr lang="en-US" dirty="0"/>
          </a:p>
        </p:txBody>
      </p:sp>
      <p:pic>
        <p:nvPicPr>
          <p:cNvPr id="10" name="Content Placeholder 9"/>
          <p:cNvPicPr>
            <a:picLocks noGrp="1" noChangeAspect="1"/>
          </p:cNvPicPr>
          <p:nvPr>
            <p:ph sz="quarter" idx="4"/>
          </p:nvPr>
        </p:nvPicPr>
        <p:blipFill>
          <a:blip r:embed="rId2">
            <a:extLst>
              <a:ext uri="{28A0092B-C50C-407E-A947-70E740481C1C}">
                <a14:useLocalDpi xmlns:a14="http://schemas.microsoft.com/office/drawing/2010/main"/>
              </a:ext>
            </a:extLst>
          </a:blip>
          <a:stretch>
            <a:fillRect/>
          </a:stretch>
        </p:blipFill>
        <p:spPr>
          <a:xfrm>
            <a:off x="4634865" y="1343772"/>
            <a:ext cx="4507992" cy="4871399"/>
          </a:xfrm>
        </p:spPr>
      </p:pic>
    </p:spTree>
    <p:extLst>
      <p:ext uri="{BB962C8B-B14F-4D97-AF65-F5344CB8AC3E}">
        <p14:creationId xmlns:p14="http://schemas.microsoft.com/office/powerpoint/2010/main" val="29720379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r>
              <a:rPr lang="en-US" dirty="0" smtClean="0"/>
              <a:t>Best Technology</a:t>
            </a:r>
            <a:endParaRPr lang="en-US" dirty="0"/>
          </a:p>
        </p:txBody>
      </p:sp>
      <p:sp>
        <p:nvSpPr>
          <p:cNvPr id="6" name="Content Placeholder 5"/>
          <p:cNvSpPr>
            <a:spLocks noGrp="1"/>
          </p:cNvSpPr>
          <p:nvPr>
            <p:ph sz="half" idx="2"/>
          </p:nvPr>
        </p:nvSpPr>
        <p:spPr/>
        <p:txBody>
          <a:bodyPr>
            <a:normAutofit fontScale="92500" lnSpcReduction="10000"/>
          </a:bodyPr>
          <a:lstStyle/>
          <a:p>
            <a:pPr>
              <a:lnSpc>
                <a:spcPct val="110000"/>
              </a:lnSpc>
            </a:pPr>
            <a:r>
              <a:rPr lang="en-US" sz="2200" b="1" dirty="0">
                <a:solidFill>
                  <a:srgbClr val="345825"/>
                </a:solidFill>
                <a:latin typeface="Phinster Extrabold Regular"/>
              </a:rPr>
              <a:t>Cloud-based </a:t>
            </a:r>
            <a:r>
              <a:rPr lang="en-US" dirty="0" smtClean="0"/>
              <a:t>Board, Resident, Closing and Attorney Portals</a:t>
            </a:r>
          </a:p>
          <a:p>
            <a:pPr>
              <a:lnSpc>
                <a:spcPct val="110000"/>
              </a:lnSpc>
            </a:pPr>
            <a:r>
              <a:rPr lang="en-US" sz="2200" b="1" dirty="0" smtClean="0">
                <a:solidFill>
                  <a:srgbClr val="345825"/>
                </a:solidFill>
                <a:latin typeface="Phinster Extrabold Regular"/>
              </a:rPr>
              <a:t>24x7 access </a:t>
            </a:r>
            <a:r>
              <a:rPr lang="en-US" dirty="0" smtClean="0"/>
              <a:t>to all community information</a:t>
            </a:r>
          </a:p>
          <a:p>
            <a:pPr>
              <a:lnSpc>
                <a:spcPct val="110000"/>
              </a:lnSpc>
            </a:pPr>
            <a:r>
              <a:rPr lang="en-US" sz="2200" b="1" dirty="0" smtClean="0">
                <a:solidFill>
                  <a:srgbClr val="345825"/>
                </a:solidFill>
                <a:latin typeface="Phinster Extrabold Regular"/>
              </a:rPr>
              <a:t>Online and offline </a:t>
            </a:r>
            <a:r>
              <a:rPr lang="en-US" dirty="0" smtClean="0"/>
              <a:t>automated deed restriction enforcement</a:t>
            </a:r>
          </a:p>
          <a:p>
            <a:pPr>
              <a:lnSpc>
                <a:spcPct val="110000"/>
              </a:lnSpc>
            </a:pPr>
            <a:r>
              <a:rPr lang="en-US" sz="2200" b="1" dirty="0">
                <a:solidFill>
                  <a:srgbClr val="345825"/>
                </a:solidFill>
                <a:latin typeface="Phinster Extrabold Regular"/>
              </a:rPr>
              <a:t>Online</a:t>
            </a:r>
            <a:r>
              <a:rPr lang="en-US" dirty="0" smtClean="0"/>
              <a:t> </a:t>
            </a:r>
            <a:r>
              <a:rPr lang="en-US" sz="2100" dirty="0"/>
              <a:t>payments, bank reports, balances and documents</a:t>
            </a:r>
          </a:p>
          <a:p>
            <a:pPr>
              <a:lnSpc>
                <a:spcPct val="110000"/>
              </a:lnSpc>
            </a:pPr>
            <a:r>
              <a:rPr lang="en-US" sz="2200" b="1" dirty="0" smtClean="0">
                <a:solidFill>
                  <a:srgbClr val="345825"/>
                </a:solidFill>
                <a:latin typeface="Phinster Extrabold Regular"/>
              </a:rPr>
              <a:t>System alerts </a:t>
            </a:r>
            <a:r>
              <a:rPr lang="en-US" dirty="0" smtClean="0"/>
              <a:t>to notify employees of issues</a:t>
            </a:r>
          </a:p>
          <a:p>
            <a:pPr>
              <a:lnSpc>
                <a:spcPct val="110000"/>
              </a:lnSpc>
            </a:pPr>
            <a:r>
              <a:rPr lang="en-US" sz="2200" b="1" dirty="0" smtClean="0">
                <a:solidFill>
                  <a:srgbClr val="345825"/>
                </a:solidFill>
                <a:latin typeface="Phinster Extrabold Regular"/>
              </a:rPr>
              <a:t>Automated workflow wizards </a:t>
            </a:r>
            <a:r>
              <a:rPr lang="en-US" dirty="0" smtClean="0"/>
              <a:t>for task routing and approvals</a:t>
            </a:r>
          </a:p>
          <a:p>
            <a:pPr lvl="1">
              <a:lnSpc>
                <a:spcPct val="110000"/>
              </a:lnSpc>
            </a:pPr>
            <a:endParaRPr lang="en-US" b="1" dirty="0" smtClean="0">
              <a:solidFill>
                <a:srgbClr val="345825"/>
              </a:solidFill>
              <a:latin typeface="Phinster Extrabold Regular"/>
            </a:endParaRPr>
          </a:p>
          <a:p>
            <a:pPr lvl="1"/>
            <a:endParaRPr lang="en-US" b="1" dirty="0">
              <a:solidFill>
                <a:srgbClr val="345825"/>
              </a:solidFill>
            </a:endParaRPr>
          </a:p>
        </p:txBody>
      </p:sp>
      <p:sp>
        <p:nvSpPr>
          <p:cNvPr id="4" name="Title 3"/>
          <p:cNvSpPr>
            <a:spLocks noGrp="1"/>
          </p:cNvSpPr>
          <p:nvPr>
            <p:ph type="title"/>
          </p:nvPr>
        </p:nvSpPr>
        <p:spPr/>
        <p:txBody>
          <a:bodyPr/>
          <a:lstStyle/>
          <a:p>
            <a:r>
              <a:rPr lang="en-US" dirty="0" smtClean="0"/>
              <a:t>The </a:t>
            </a:r>
            <a:r>
              <a:rPr lang="en-US" dirty="0" err="1" smtClean="0"/>
              <a:t>RealManage</a:t>
            </a:r>
            <a:r>
              <a:rPr lang="en-US" dirty="0" smtClean="0"/>
              <a:t> </a:t>
            </a:r>
            <a:r>
              <a:rPr lang="en-US" dirty="0" smtClean="0">
                <a:solidFill>
                  <a:srgbClr val="0F4F5F"/>
                </a:solidFill>
              </a:rPr>
              <a:t>DIFFERENCE</a:t>
            </a:r>
            <a:endParaRPr lang="en-US" dirty="0">
              <a:solidFill>
                <a:srgbClr val="0F4F5F"/>
              </a:solidFill>
            </a:endParaRPr>
          </a:p>
        </p:txBody>
      </p:sp>
      <p:sp>
        <p:nvSpPr>
          <p:cNvPr id="2" name="Slide Number Placeholder 1"/>
          <p:cNvSpPr>
            <a:spLocks noGrp="1"/>
          </p:cNvSpPr>
          <p:nvPr>
            <p:ph type="sldNum" sz="quarter" idx="11"/>
          </p:nvPr>
        </p:nvSpPr>
        <p:spPr/>
        <p:txBody>
          <a:bodyPr/>
          <a:lstStyle/>
          <a:p>
            <a:fld id="{CEE44A12-C095-A14E-9819-8386363D8EDF}" type="slidenum">
              <a:rPr lang="en-US" smtClean="0"/>
              <a:pPr/>
              <a:t>14</a:t>
            </a:fld>
            <a:endParaRPr lang="en-US" dirty="0"/>
          </a:p>
        </p:txBody>
      </p:sp>
      <p:pic>
        <p:nvPicPr>
          <p:cNvPr id="10" name="Content Placeholder 9"/>
          <p:cNvPicPr>
            <a:picLocks noGrp="1" noChangeAspect="1"/>
          </p:cNvPicPr>
          <p:nvPr>
            <p:ph sz="quarter" idx="4"/>
          </p:nvPr>
        </p:nvPicPr>
        <p:blipFill>
          <a:blip r:embed="rId2" cstate="print">
            <a:extLst>
              <a:ext uri="{28A0092B-C50C-407E-A947-70E740481C1C}">
                <a14:useLocalDpi xmlns:a14="http://schemas.microsoft.com/office/drawing/2010/main"/>
              </a:ext>
            </a:extLst>
          </a:blip>
          <a:stretch>
            <a:fillRect/>
          </a:stretch>
        </p:blipFill>
        <p:spPr>
          <a:xfrm>
            <a:off x="5192593" y="1343772"/>
            <a:ext cx="3392536" cy="4871399"/>
          </a:xfrm>
        </p:spPr>
      </p:pic>
    </p:spTree>
    <p:extLst>
      <p:ext uri="{BB962C8B-B14F-4D97-AF65-F5344CB8AC3E}">
        <p14:creationId xmlns:p14="http://schemas.microsoft.com/office/powerpoint/2010/main" val="25537125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idx="1"/>
          </p:nvPr>
        </p:nvSpPr>
        <p:spPr/>
        <p:txBody>
          <a:bodyPr/>
          <a:lstStyle/>
          <a:p>
            <a:r>
              <a:rPr lang="en-US" dirty="0" smtClean="0"/>
              <a:t>Best Technology</a:t>
            </a:r>
            <a:endParaRPr lang="en-US" dirty="0"/>
          </a:p>
        </p:txBody>
      </p:sp>
      <p:sp>
        <p:nvSpPr>
          <p:cNvPr id="10" name="Content Placeholder 9"/>
          <p:cNvSpPr>
            <a:spLocks noGrp="1"/>
          </p:cNvSpPr>
          <p:nvPr>
            <p:ph sz="half" idx="2"/>
          </p:nvPr>
        </p:nvSpPr>
        <p:spPr/>
        <p:txBody>
          <a:bodyPr>
            <a:noAutofit/>
          </a:bodyPr>
          <a:lstStyle/>
          <a:p>
            <a:pPr>
              <a:lnSpc>
                <a:spcPct val="110000"/>
              </a:lnSpc>
            </a:pPr>
            <a:r>
              <a:rPr lang="en-US" sz="1400" b="1" dirty="0" smtClean="0">
                <a:solidFill>
                  <a:srgbClr val="345825"/>
                </a:solidFill>
              </a:rPr>
              <a:t>Accessible</a:t>
            </a:r>
          </a:p>
          <a:p>
            <a:pPr>
              <a:lnSpc>
                <a:spcPct val="110000"/>
              </a:lnSpc>
            </a:pPr>
            <a:r>
              <a:rPr lang="en-US" sz="1400" b="1" dirty="0" smtClean="0">
                <a:solidFill>
                  <a:srgbClr val="345825"/>
                </a:solidFill>
              </a:rPr>
              <a:t>Cloud</a:t>
            </a:r>
            <a:r>
              <a:rPr lang="en-US" sz="1400" b="1" dirty="0">
                <a:solidFill>
                  <a:srgbClr val="345825"/>
                </a:solidFill>
              </a:rPr>
              <a:t>-Based</a:t>
            </a:r>
          </a:p>
          <a:p>
            <a:pPr>
              <a:lnSpc>
                <a:spcPct val="110000"/>
              </a:lnSpc>
            </a:pPr>
            <a:r>
              <a:rPr lang="en-US" sz="1400" b="1" dirty="0">
                <a:solidFill>
                  <a:srgbClr val="345825"/>
                </a:solidFill>
              </a:rPr>
              <a:t>Compliant</a:t>
            </a:r>
          </a:p>
          <a:p>
            <a:pPr>
              <a:lnSpc>
                <a:spcPct val="110000"/>
              </a:lnSpc>
            </a:pPr>
            <a:r>
              <a:rPr lang="en-US" sz="1400" b="1" dirty="0">
                <a:solidFill>
                  <a:srgbClr val="345825"/>
                </a:solidFill>
              </a:rPr>
              <a:t>Comprehensive</a:t>
            </a:r>
          </a:p>
          <a:p>
            <a:pPr>
              <a:lnSpc>
                <a:spcPct val="110000"/>
              </a:lnSpc>
            </a:pPr>
            <a:r>
              <a:rPr lang="en-US" sz="1400" b="1" dirty="0">
                <a:solidFill>
                  <a:srgbClr val="345825"/>
                </a:solidFill>
              </a:rPr>
              <a:t>Configurable</a:t>
            </a:r>
          </a:p>
          <a:p>
            <a:pPr>
              <a:lnSpc>
                <a:spcPct val="110000"/>
              </a:lnSpc>
            </a:pPr>
            <a:r>
              <a:rPr lang="en-US" sz="1400" b="1" dirty="0">
                <a:solidFill>
                  <a:srgbClr val="345825"/>
                </a:solidFill>
              </a:rPr>
              <a:t>Controlled</a:t>
            </a:r>
          </a:p>
          <a:p>
            <a:pPr>
              <a:lnSpc>
                <a:spcPct val="110000"/>
              </a:lnSpc>
            </a:pPr>
            <a:r>
              <a:rPr lang="en-US" sz="1400" b="1" dirty="0">
                <a:solidFill>
                  <a:srgbClr val="345825"/>
                </a:solidFill>
              </a:rPr>
              <a:t>Easy-to-Use</a:t>
            </a:r>
          </a:p>
          <a:p>
            <a:pPr>
              <a:lnSpc>
                <a:spcPct val="110000"/>
              </a:lnSpc>
            </a:pPr>
            <a:r>
              <a:rPr lang="en-US" sz="1400" b="1" dirty="0">
                <a:solidFill>
                  <a:srgbClr val="345825"/>
                </a:solidFill>
              </a:rPr>
              <a:t>Integrated</a:t>
            </a:r>
          </a:p>
          <a:p>
            <a:pPr>
              <a:lnSpc>
                <a:spcPct val="110000"/>
              </a:lnSpc>
            </a:pPr>
            <a:r>
              <a:rPr lang="en-US" sz="1400" b="1" dirty="0">
                <a:solidFill>
                  <a:srgbClr val="345825"/>
                </a:solidFill>
              </a:rPr>
              <a:t>Process-centric</a:t>
            </a:r>
          </a:p>
          <a:p>
            <a:pPr>
              <a:lnSpc>
                <a:spcPct val="110000"/>
              </a:lnSpc>
            </a:pPr>
            <a:r>
              <a:rPr lang="en-US" sz="1400" b="1" dirty="0">
                <a:solidFill>
                  <a:srgbClr val="345825"/>
                </a:solidFill>
              </a:rPr>
              <a:t>Reportable</a:t>
            </a:r>
          </a:p>
          <a:p>
            <a:pPr>
              <a:lnSpc>
                <a:spcPct val="110000"/>
              </a:lnSpc>
            </a:pPr>
            <a:r>
              <a:rPr lang="en-US" sz="1400" b="1" dirty="0">
                <a:solidFill>
                  <a:srgbClr val="345825"/>
                </a:solidFill>
              </a:rPr>
              <a:t>Role-based</a:t>
            </a:r>
          </a:p>
          <a:p>
            <a:pPr>
              <a:lnSpc>
                <a:spcPct val="110000"/>
              </a:lnSpc>
            </a:pPr>
            <a:r>
              <a:rPr lang="en-US" sz="1400" b="1" dirty="0">
                <a:solidFill>
                  <a:srgbClr val="345825"/>
                </a:solidFill>
              </a:rPr>
              <a:t>Scalable </a:t>
            </a:r>
          </a:p>
          <a:p>
            <a:pPr>
              <a:lnSpc>
                <a:spcPct val="110000"/>
              </a:lnSpc>
            </a:pPr>
            <a:r>
              <a:rPr lang="en-US" sz="1400" b="1" dirty="0">
                <a:solidFill>
                  <a:srgbClr val="345825"/>
                </a:solidFill>
              </a:rPr>
              <a:t>Scheduled</a:t>
            </a:r>
          </a:p>
          <a:p>
            <a:pPr>
              <a:lnSpc>
                <a:spcPct val="110000"/>
              </a:lnSpc>
            </a:pPr>
            <a:r>
              <a:rPr lang="en-US" sz="1400" b="1" dirty="0" smtClean="0">
                <a:solidFill>
                  <a:srgbClr val="345825"/>
                </a:solidFill>
              </a:rPr>
              <a:t>Supported</a:t>
            </a:r>
            <a:endParaRPr lang="en-US" sz="1400" b="1" dirty="0">
              <a:solidFill>
                <a:srgbClr val="345825"/>
              </a:solidFill>
            </a:endParaRPr>
          </a:p>
        </p:txBody>
      </p:sp>
      <p:sp>
        <p:nvSpPr>
          <p:cNvPr id="8" name="Title 7"/>
          <p:cNvSpPr>
            <a:spLocks noGrp="1"/>
          </p:cNvSpPr>
          <p:nvPr>
            <p:ph type="title"/>
          </p:nvPr>
        </p:nvSpPr>
        <p:spPr/>
        <p:txBody>
          <a:bodyPr/>
          <a:lstStyle/>
          <a:p>
            <a:r>
              <a:rPr lang="en-US" dirty="0" smtClean="0"/>
              <a:t>The </a:t>
            </a:r>
            <a:r>
              <a:rPr lang="en-US" dirty="0" err="1" smtClean="0"/>
              <a:t>RealManage</a:t>
            </a:r>
            <a:r>
              <a:rPr lang="en-US" dirty="0" smtClean="0"/>
              <a:t> </a:t>
            </a:r>
            <a:r>
              <a:rPr lang="en-US" dirty="0" smtClean="0">
                <a:solidFill>
                  <a:srgbClr val="0F4F5F"/>
                </a:solidFill>
              </a:rPr>
              <a:t>DIFFERENCE</a:t>
            </a:r>
            <a:endParaRPr lang="en-US" dirty="0">
              <a:solidFill>
                <a:srgbClr val="0F4F5F"/>
              </a:solidFill>
            </a:endParaRPr>
          </a:p>
        </p:txBody>
      </p:sp>
      <p:sp>
        <p:nvSpPr>
          <p:cNvPr id="7" name="Slide Number Placeholder 6"/>
          <p:cNvSpPr>
            <a:spLocks noGrp="1"/>
          </p:cNvSpPr>
          <p:nvPr>
            <p:ph type="sldNum" sz="quarter" idx="11"/>
          </p:nvPr>
        </p:nvSpPr>
        <p:spPr/>
        <p:txBody>
          <a:bodyPr/>
          <a:lstStyle/>
          <a:p>
            <a:fld id="{CEE44A12-C095-A14E-9819-8386363D8EDF}" type="slidenum">
              <a:rPr lang="en-US" smtClean="0"/>
              <a:pPr/>
              <a:t>15</a:t>
            </a:fld>
            <a:endParaRPr lang="en-US" dirty="0"/>
          </a:p>
        </p:txBody>
      </p:sp>
      <p:grpSp>
        <p:nvGrpSpPr>
          <p:cNvPr id="15" name="Group 14"/>
          <p:cNvGrpSpPr/>
          <p:nvPr/>
        </p:nvGrpSpPr>
        <p:grpSpPr>
          <a:xfrm>
            <a:off x="5348372" y="1631157"/>
            <a:ext cx="3648046" cy="3403913"/>
            <a:chOff x="3205899" y="5143056"/>
            <a:chExt cx="3648046" cy="3403913"/>
          </a:xfrm>
        </p:grpSpPr>
        <p:pic>
          <p:nvPicPr>
            <p:cNvPr id="16" name="Picture 15"/>
            <p:cNvPicPr>
              <a:picLocks noChangeAspect="1"/>
            </p:cNvPicPr>
            <p:nvPr/>
          </p:nvPicPr>
          <p:blipFill>
            <a:blip r:embed="rId2"/>
            <a:stretch>
              <a:fillRect/>
            </a:stretch>
          </p:blipFill>
          <p:spPr>
            <a:xfrm>
              <a:off x="3205899" y="5143056"/>
              <a:ext cx="3648046" cy="3403913"/>
            </a:xfrm>
            <a:prstGeom prst="rect">
              <a:avLst/>
            </a:prstGeom>
          </p:spPr>
        </p:pic>
        <p:pic>
          <p:nvPicPr>
            <p:cNvPr id="17" name="Picture 16" descr="PC Screen Shot.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358155" y="5340782"/>
              <a:ext cx="3351759" cy="2034049"/>
            </a:xfrm>
            <a:prstGeom prst="rect">
              <a:avLst/>
            </a:prstGeom>
          </p:spPr>
        </p:pic>
      </p:grpSp>
      <p:grpSp>
        <p:nvGrpSpPr>
          <p:cNvPr id="18" name="Group 17"/>
          <p:cNvGrpSpPr/>
          <p:nvPr/>
        </p:nvGrpSpPr>
        <p:grpSpPr>
          <a:xfrm>
            <a:off x="4219333" y="3072715"/>
            <a:ext cx="1678358" cy="2429965"/>
            <a:chOff x="984366" y="6771728"/>
            <a:chExt cx="1549120" cy="2242851"/>
          </a:xfrm>
        </p:grpSpPr>
        <p:pic>
          <p:nvPicPr>
            <p:cNvPr id="19" name="Picture 18" descr="iPad PNG.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rot="10800000">
              <a:off x="984366" y="6771728"/>
              <a:ext cx="1549120" cy="2242851"/>
            </a:xfrm>
            <a:prstGeom prst="rect">
              <a:avLst/>
            </a:prstGeom>
          </p:spPr>
        </p:pic>
        <p:pic>
          <p:nvPicPr>
            <p:cNvPr id="20" name="Picture 19" descr="IMG_0562.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93742" y="7007519"/>
              <a:ext cx="1330718" cy="1774290"/>
            </a:xfrm>
            <a:prstGeom prst="rect">
              <a:avLst/>
            </a:prstGeom>
          </p:spPr>
        </p:pic>
      </p:grpSp>
      <p:grpSp>
        <p:nvGrpSpPr>
          <p:cNvPr id="21" name="Group 20"/>
          <p:cNvGrpSpPr/>
          <p:nvPr/>
        </p:nvGrpSpPr>
        <p:grpSpPr>
          <a:xfrm>
            <a:off x="5502308" y="3929458"/>
            <a:ext cx="886664" cy="1787814"/>
            <a:chOff x="5098761" y="7347422"/>
            <a:chExt cx="818388" cy="1650147"/>
          </a:xfrm>
        </p:grpSpPr>
        <p:pic>
          <p:nvPicPr>
            <p:cNvPr id="22" name="Picture 21" descr="iPhone Blank without Shadow.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5098761" y="7347422"/>
              <a:ext cx="818388" cy="1650147"/>
            </a:xfrm>
            <a:prstGeom prst="rect">
              <a:avLst/>
            </a:prstGeom>
          </p:spPr>
        </p:pic>
        <p:pic>
          <p:nvPicPr>
            <p:cNvPr id="23" name="Picture 2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191046" y="7639860"/>
              <a:ext cx="611384" cy="1053289"/>
            </a:xfrm>
            <a:prstGeom prst="rect">
              <a:avLst/>
            </a:prstGeom>
          </p:spPr>
        </p:pic>
      </p:grpSp>
      <p:sp>
        <p:nvSpPr>
          <p:cNvPr id="24" name="TextBox 23"/>
          <p:cNvSpPr txBox="1"/>
          <p:nvPr/>
        </p:nvSpPr>
        <p:spPr>
          <a:xfrm>
            <a:off x="6841973" y="5081316"/>
            <a:ext cx="1778977" cy="830997"/>
          </a:xfrm>
          <a:prstGeom prst="rect">
            <a:avLst/>
          </a:prstGeom>
          <a:noFill/>
        </p:spPr>
        <p:txBody>
          <a:bodyPr wrap="square" rtlCol="0">
            <a:spAutoFit/>
          </a:bodyPr>
          <a:lstStyle/>
          <a:p>
            <a:pPr algn="ctr"/>
            <a:r>
              <a:rPr lang="en-US" sz="1600" b="1" dirty="0" smtClean="0">
                <a:solidFill>
                  <a:srgbClr val="345825"/>
                </a:solidFill>
                <a:latin typeface="Phinster Extrabold Regular"/>
                <a:cs typeface="Phinster Extrabold Regular"/>
              </a:rPr>
              <a:t>Interactive graphic displays</a:t>
            </a:r>
            <a:endParaRPr lang="en-US" sz="1600" b="1" dirty="0">
              <a:solidFill>
                <a:srgbClr val="345825"/>
              </a:solidFill>
              <a:latin typeface="Phinster Extrabold Regular"/>
              <a:cs typeface="Phinster Extrabold Regular"/>
            </a:endParaRPr>
          </a:p>
        </p:txBody>
      </p:sp>
      <p:sp>
        <p:nvSpPr>
          <p:cNvPr id="25" name="TextBox 24"/>
          <p:cNvSpPr txBox="1"/>
          <p:nvPr/>
        </p:nvSpPr>
        <p:spPr>
          <a:xfrm>
            <a:off x="2500077" y="4265527"/>
            <a:ext cx="1616513" cy="584776"/>
          </a:xfrm>
          <a:prstGeom prst="rect">
            <a:avLst/>
          </a:prstGeom>
          <a:noFill/>
        </p:spPr>
        <p:txBody>
          <a:bodyPr wrap="square" rtlCol="0">
            <a:spAutoFit/>
          </a:bodyPr>
          <a:lstStyle/>
          <a:p>
            <a:pPr algn="ctr"/>
            <a:r>
              <a:rPr lang="en-US" sz="1600" b="1" dirty="0">
                <a:solidFill>
                  <a:srgbClr val="345825"/>
                </a:solidFill>
                <a:latin typeface="Phinster Extrabold Regular"/>
                <a:cs typeface="Phinster Extrabold Regular"/>
              </a:rPr>
              <a:t>Familiar app interfaces</a:t>
            </a:r>
          </a:p>
        </p:txBody>
      </p:sp>
      <p:sp>
        <p:nvSpPr>
          <p:cNvPr id="26" name="TextBox 25"/>
          <p:cNvSpPr txBox="1"/>
          <p:nvPr/>
        </p:nvSpPr>
        <p:spPr>
          <a:xfrm>
            <a:off x="2908919" y="2205373"/>
            <a:ext cx="1664669" cy="830997"/>
          </a:xfrm>
          <a:prstGeom prst="rect">
            <a:avLst/>
          </a:prstGeom>
          <a:noFill/>
        </p:spPr>
        <p:txBody>
          <a:bodyPr wrap="square" rtlCol="0">
            <a:spAutoFit/>
          </a:bodyPr>
          <a:lstStyle/>
          <a:p>
            <a:pPr algn="ctr"/>
            <a:r>
              <a:rPr lang="en-US" sz="1600" b="1" dirty="0">
                <a:solidFill>
                  <a:srgbClr val="345825"/>
                </a:solidFill>
                <a:latin typeface="Phinster Extrabold Regular"/>
                <a:cs typeface="Phinster Extrabold Regular"/>
              </a:rPr>
              <a:t>Complete processes on the go</a:t>
            </a:r>
          </a:p>
        </p:txBody>
      </p:sp>
    </p:spTree>
    <p:extLst>
      <p:ext uri="{BB962C8B-B14F-4D97-AF65-F5344CB8AC3E}">
        <p14:creationId xmlns:p14="http://schemas.microsoft.com/office/powerpoint/2010/main" val="1843378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solidFill>
                  <a:srgbClr val="0F4F5F"/>
                </a:solidFill>
              </a:rPr>
              <a:t>PARTNERSHIP</a:t>
            </a:r>
            <a:r>
              <a:rPr lang="en-US" dirty="0" smtClean="0"/>
              <a:t> with CiraConnect</a:t>
            </a:r>
            <a:endParaRPr lang="en-US" dirty="0"/>
          </a:p>
        </p:txBody>
      </p:sp>
      <p:sp>
        <p:nvSpPr>
          <p:cNvPr id="7" name="Slide Number Placeholder 6"/>
          <p:cNvSpPr>
            <a:spLocks noGrp="1"/>
          </p:cNvSpPr>
          <p:nvPr>
            <p:ph type="sldNum" sz="quarter" idx="4"/>
          </p:nvPr>
        </p:nvSpPr>
        <p:spPr/>
        <p:txBody>
          <a:bodyPr/>
          <a:lstStyle/>
          <a:p>
            <a:fld id="{CEE44A12-C095-A14E-9819-8386363D8EDF}" type="slidenum">
              <a:rPr lang="en-US" smtClean="0"/>
              <a:pPr/>
              <a:t>16</a:t>
            </a:fld>
            <a:endParaRPr lang="en-US" dirty="0"/>
          </a:p>
        </p:txBody>
      </p:sp>
      <p:grpSp>
        <p:nvGrpSpPr>
          <p:cNvPr id="10" name="Group 9"/>
          <p:cNvGrpSpPr/>
          <p:nvPr/>
        </p:nvGrpSpPr>
        <p:grpSpPr>
          <a:xfrm>
            <a:off x="0" y="1353797"/>
            <a:ext cx="9144000" cy="4870791"/>
            <a:chOff x="0" y="1353797"/>
            <a:chExt cx="9144000" cy="4870791"/>
          </a:xfrm>
        </p:grpSpPr>
        <p:pic>
          <p:nvPicPr>
            <p:cNvPr id="5" name="Picture 4" descr="Graphic-MCs.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1770220"/>
              <a:ext cx="9144000" cy="4454368"/>
            </a:xfrm>
            <a:prstGeom prst="rect">
              <a:avLst/>
            </a:prstGeom>
          </p:spPr>
        </p:pic>
        <p:pic>
          <p:nvPicPr>
            <p:cNvPr id="9" name="Picture 8" descr="Graphic-MCs.jp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408488" y="1353797"/>
              <a:ext cx="4735512" cy="665410"/>
            </a:xfrm>
            <a:prstGeom prst="rect">
              <a:avLst/>
            </a:prstGeom>
          </p:spPr>
        </p:pic>
        <p:pic>
          <p:nvPicPr>
            <p:cNvPr id="6" name="Picture 5" descr="CClogoPoweredBy2.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47358" y="1513666"/>
              <a:ext cx="1371086" cy="256553"/>
            </a:xfrm>
            <a:prstGeom prst="rect">
              <a:avLst/>
            </a:prstGeom>
          </p:spPr>
        </p:pic>
      </p:grpSp>
    </p:spTree>
    <p:extLst>
      <p:ext uri="{BB962C8B-B14F-4D97-AF65-F5344CB8AC3E}">
        <p14:creationId xmlns:p14="http://schemas.microsoft.com/office/powerpoint/2010/main" val="30130410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CEE44A12-C095-A14E-9819-8386363D8EDF}" type="slidenum">
              <a:rPr lang="en-US" smtClean="0"/>
              <a:pPr/>
              <a:t>17</a:t>
            </a:fld>
            <a:endParaRPr lang="en-US" dirty="0"/>
          </a:p>
        </p:txBody>
      </p:sp>
      <p:sp>
        <p:nvSpPr>
          <p:cNvPr id="5" name="Title 4"/>
          <p:cNvSpPr>
            <a:spLocks noGrp="1"/>
          </p:cNvSpPr>
          <p:nvPr>
            <p:ph type="title"/>
          </p:nvPr>
        </p:nvSpPr>
        <p:spPr/>
        <p:txBody>
          <a:bodyPr>
            <a:normAutofit fontScale="90000"/>
          </a:bodyPr>
          <a:lstStyle/>
          <a:p>
            <a:r>
              <a:rPr lang="en-US" dirty="0" smtClean="0"/>
              <a:t>RealManage Has Experience </a:t>
            </a:r>
            <a:br>
              <a:rPr lang="en-US" dirty="0" smtClean="0"/>
            </a:br>
            <a:r>
              <a:rPr lang="en-US" dirty="0" smtClean="0"/>
              <a:t>With </a:t>
            </a:r>
            <a:r>
              <a:rPr lang="en-US" dirty="0" smtClean="0">
                <a:solidFill>
                  <a:srgbClr val="0F4F5F"/>
                </a:solidFill>
              </a:rPr>
              <a:t>ALL TYPES </a:t>
            </a:r>
            <a:r>
              <a:rPr lang="en-US" dirty="0" smtClean="0"/>
              <a:t>of Communities</a:t>
            </a:r>
            <a:endParaRPr lang="en-US" dirty="0"/>
          </a:p>
        </p:txBody>
      </p:sp>
      <p:sp>
        <p:nvSpPr>
          <p:cNvPr id="7" name="Content Placeholder 6"/>
          <p:cNvSpPr>
            <a:spLocks noGrp="1"/>
          </p:cNvSpPr>
          <p:nvPr>
            <p:ph sz="half" idx="2"/>
          </p:nvPr>
        </p:nvSpPr>
        <p:spPr>
          <a:xfrm>
            <a:off x="4841240" y="1436688"/>
            <a:ext cx="4302760" cy="4689475"/>
          </a:xfrm>
        </p:spPr>
        <p:txBody>
          <a:bodyPr anchor="ctr">
            <a:normAutofit fontScale="62500" lnSpcReduction="20000"/>
          </a:bodyPr>
          <a:lstStyle/>
          <a:p>
            <a:r>
              <a:rPr lang="en-US" dirty="0"/>
              <a:t>Large </a:t>
            </a:r>
            <a:r>
              <a:rPr lang="en-US" sz="3000" b="1" dirty="0">
                <a:solidFill>
                  <a:srgbClr val="345825"/>
                </a:solidFill>
                <a:latin typeface="Phinster Extrabold Regular"/>
              </a:rPr>
              <a:t>master-planned </a:t>
            </a:r>
            <a:r>
              <a:rPr lang="en-US" dirty="0" smtClean="0"/>
              <a:t>mixed-use communities</a:t>
            </a:r>
          </a:p>
          <a:p>
            <a:pPr marL="0" indent="0">
              <a:buNone/>
            </a:pPr>
            <a:endParaRPr lang="en-US" sz="1050" dirty="0"/>
          </a:p>
          <a:p>
            <a:r>
              <a:rPr lang="en-US" dirty="0"/>
              <a:t>Large </a:t>
            </a:r>
            <a:r>
              <a:rPr lang="en-US" sz="3000" b="1" dirty="0">
                <a:solidFill>
                  <a:srgbClr val="345825"/>
                </a:solidFill>
                <a:latin typeface="Phinster Extrabold Regular"/>
              </a:rPr>
              <a:t>single-family </a:t>
            </a:r>
            <a:r>
              <a:rPr lang="en-US" dirty="0"/>
              <a:t>planned communities with multiple </a:t>
            </a:r>
            <a:r>
              <a:rPr lang="en-US" dirty="0" smtClean="0"/>
              <a:t>amenities</a:t>
            </a:r>
          </a:p>
          <a:p>
            <a:pPr marL="0" indent="0">
              <a:buNone/>
            </a:pPr>
            <a:endParaRPr lang="en-US" sz="1050" dirty="0"/>
          </a:p>
          <a:p>
            <a:r>
              <a:rPr lang="en-US" sz="3000" b="1" dirty="0">
                <a:solidFill>
                  <a:srgbClr val="345825"/>
                </a:solidFill>
                <a:latin typeface="Phinster Extrabold Regular"/>
              </a:rPr>
              <a:t>Town </a:t>
            </a:r>
            <a:r>
              <a:rPr lang="en-US" sz="3000" b="1" dirty="0" smtClean="0">
                <a:solidFill>
                  <a:srgbClr val="345825"/>
                </a:solidFill>
                <a:latin typeface="Phinster Extrabold Regular"/>
              </a:rPr>
              <a:t>homes</a:t>
            </a:r>
          </a:p>
          <a:p>
            <a:pPr marL="0" indent="0">
              <a:buNone/>
            </a:pPr>
            <a:endParaRPr lang="en-US" sz="1050" dirty="0"/>
          </a:p>
          <a:p>
            <a:r>
              <a:rPr lang="en-US" sz="3000" b="1" dirty="0" smtClean="0">
                <a:solidFill>
                  <a:srgbClr val="345825"/>
                </a:solidFill>
                <a:latin typeface="Phinster Extrabold Regular"/>
              </a:rPr>
              <a:t>Condominiums</a:t>
            </a:r>
          </a:p>
          <a:p>
            <a:pPr marL="0" indent="0">
              <a:buNone/>
            </a:pPr>
            <a:endParaRPr lang="en-US" sz="1000" b="1" dirty="0" smtClean="0">
              <a:solidFill>
                <a:srgbClr val="345825"/>
              </a:solidFill>
              <a:latin typeface="Phinster Extrabold Regular"/>
            </a:endParaRPr>
          </a:p>
          <a:p>
            <a:r>
              <a:rPr lang="en-US" sz="2900" dirty="0" smtClean="0"/>
              <a:t>Active</a:t>
            </a:r>
            <a:r>
              <a:rPr lang="en-US" sz="2400" dirty="0" smtClean="0"/>
              <a:t> </a:t>
            </a:r>
            <a:r>
              <a:rPr lang="en-US" sz="3200" b="1" dirty="0" smtClean="0">
                <a:solidFill>
                  <a:srgbClr val="345825"/>
                </a:solidFill>
                <a:latin typeface="Phinster Extrabold Regular"/>
              </a:rPr>
              <a:t>Adult</a:t>
            </a:r>
            <a:r>
              <a:rPr lang="en-US" sz="3200" dirty="0" smtClean="0"/>
              <a:t> </a:t>
            </a:r>
            <a:endParaRPr lang="en-US" sz="2900" dirty="0" smtClean="0"/>
          </a:p>
          <a:p>
            <a:pPr marL="0" indent="0">
              <a:buNone/>
            </a:pPr>
            <a:endParaRPr lang="en-US" sz="1100" dirty="0" smtClean="0"/>
          </a:p>
          <a:p>
            <a:r>
              <a:rPr lang="en-US" sz="3000" b="1" dirty="0" smtClean="0">
                <a:solidFill>
                  <a:srgbClr val="345825"/>
                </a:solidFill>
                <a:latin typeface="Phinster Extrabold Regular"/>
              </a:rPr>
              <a:t>Resort</a:t>
            </a:r>
            <a:r>
              <a:rPr lang="en-US" sz="2000" dirty="0" smtClean="0"/>
              <a:t> </a:t>
            </a:r>
            <a:r>
              <a:rPr lang="en-US" sz="2900" dirty="0" smtClean="0"/>
              <a:t>communities</a:t>
            </a:r>
          </a:p>
          <a:p>
            <a:endParaRPr lang="en-US" sz="1050" dirty="0"/>
          </a:p>
          <a:p>
            <a:r>
              <a:rPr lang="en-US" dirty="0"/>
              <a:t>Luxury </a:t>
            </a:r>
            <a:r>
              <a:rPr lang="en-US" sz="3000" b="1" dirty="0">
                <a:solidFill>
                  <a:srgbClr val="345825"/>
                </a:solidFill>
                <a:latin typeface="Phinster Extrabold Regular"/>
              </a:rPr>
              <a:t>high-rise</a:t>
            </a:r>
            <a:r>
              <a:rPr lang="en-US" dirty="0"/>
              <a:t> </a:t>
            </a:r>
            <a:endParaRPr lang="en-US" dirty="0" smtClean="0"/>
          </a:p>
          <a:p>
            <a:pPr marL="0" indent="0">
              <a:buNone/>
            </a:pPr>
            <a:endParaRPr lang="en-US" sz="1050" dirty="0"/>
          </a:p>
          <a:p>
            <a:r>
              <a:rPr lang="en-US" sz="3000" b="1" dirty="0">
                <a:solidFill>
                  <a:srgbClr val="345825"/>
                </a:solidFill>
                <a:latin typeface="Phinster Extrabold Regular"/>
              </a:rPr>
              <a:t>Gated</a:t>
            </a:r>
            <a:r>
              <a:rPr lang="en-US" dirty="0"/>
              <a:t> </a:t>
            </a:r>
            <a:r>
              <a:rPr lang="en-US" dirty="0" smtClean="0"/>
              <a:t>communities</a:t>
            </a:r>
          </a:p>
          <a:p>
            <a:pPr marL="0" indent="0">
              <a:buNone/>
            </a:pPr>
            <a:endParaRPr lang="en-US" sz="1050" dirty="0"/>
          </a:p>
          <a:p>
            <a:r>
              <a:rPr lang="en-US" sz="3000" b="1" dirty="0" smtClean="0">
                <a:solidFill>
                  <a:srgbClr val="345825"/>
                </a:solidFill>
                <a:latin typeface="Phinster Extrabold Regular"/>
              </a:rPr>
              <a:t>Cooperatives</a:t>
            </a:r>
          </a:p>
          <a:p>
            <a:pPr marL="0" indent="0">
              <a:buNone/>
            </a:pPr>
            <a:endParaRPr lang="en-US" sz="1050" dirty="0"/>
          </a:p>
          <a:p>
            <a:r>
              <a:rPr lang="en-US" dirty="0"/>
              <a:t>Municipal </a:t>
            </a:r>
            <a:r>
              <a:rPr lang="en-US" sz="3000" b="1" dirty="0">
                <a:solidFill>
                  <a:srgbClr val="345825"/>
                </a:solidFill>
                <a:latin typeface="Phinster Extrabold Regular"/>
              </a:rPr>
              <a:t>utility districts</a:t>
            </a:r>
          </a:p>
          <a:p>
            <a:endParaRPr lang="en-US" dirty="0"/>
          </a:p>
        </p:txBody>
      </p:sp>
      <p:pic>
        <p:nvPicPr>
          <p:cNvPr id="8" name="Picture 7"/>
          <p:cNvPicPr>
            <a:picLocks noChangeAspect="1" noChangeArrowheads="1"/>
          </p:cNvPicPr>
          <p:nvPr/>
        </p:nvPicPr>
        <p:blipFill>
          <a:blip r:embed="rId2" cstate="print"/>
          <a:srcRect/>
          <a:stretch>
            <a:fillRect/>
          </a:stretch>
        </p:blipFill>
        <p:spPr bwMode="auto">
          <a:xfrm>
            <a:off x="40640" y="1920240"/>
            <a:ext cx="1578427" cy="2209799"/>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pic>
      <p:pic>
        <p:nvPicPr>
          <p:cNvPr id="9" name="Picture 8"/>
          <p:cNvPicPr>
            <a:picLocks noChangeAspect="1" noChangeArrowheads="1"/>
          </p:cNvPicPr>
          <p:nvPr/>
        </p:nvPicPr>
        <p:blipFill>
          <a:blip r:embed="rId3" cstate="print"/>
          <a:srcRect/>
          <a:stretch>
            <a:fillRect/>
          </a:stretch>
        </p:blipFill>
        <p:spPr bwMode="auto">
          <a:xfrm>
            <a:off x="1578666" y="2682240"/>
            <a:ext cx="1662374" cy="2362200"/>
          </a:xfrm>
          <a:prstGeom prst="rect">
            <a:avLst/>
          </a:prstGeom>
          <a:ln>
            <a:noFill/>
          </a:ln>
          <a:effectLst/>
          <a:scene3d>
            <a:camera prst="orthographicFront"/>
            <a:lightRig rig="threePt" dir="t">
              <a:rot lat="0" lon="0" rev="2700000"/>
            </a:lightRig>
          </a:scene3d>
          <a:sp3d/>
        </p:spPr>
      </p:pic>
      <p:pic>
        <p:nvPicPr>
          <p:cNvPr id="10" name="Picture 9"/>
          <p:cNvPicPr>
            <a:picLocks noChangeAspect="1" noChangeArrowheads="1"/>
          </p:cNvPicPr>
          <p:nvPr/>
        </p:nvPicPr>
        <p:blipFill>
          <a:blip r:embed="rId4" cstate="print"/>
          <a:stretch>
            <a:fillRect/>
          </a:stretch>
        </p:blipFill>
        <p:spPr bwMode="auto">
          <a:xfrm>
            <a:off x="3164840" y="3368040"/>
            <a:ext cx="1676400" cy="2362200"/>
          </a:xfrm>
          <a:prstGeom prst="rect">
            <a:avLst/>
          </a:prstGeom>
          <a:ln>
            <a:noFill/>
          </a:ln>
          <a:effectLst/>
          <a:scene3d>
            <a:camera prst="orthographicFront"/>
            <a:lightRig rig="threePt" dir="t">
              <a:rot lat="0" lon="0" rev="2700000"/>
            </a:lightRig>
          </a:scene3d>
          <a:sp3d/>
        </p:spPr>
      </p:pic>
    </p:spTree>
    <p:extLst>
      <p:ext uri="{BB962C8B-B14F-4D97-AF65-F5344CB8AC3E}">
        <p14:creationId xmlns:p14="http://schemas.microsoft.com/office/powerpoint/2010/main" val="30235570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CEE44A12-C095-A14E-9819-8386363D8EDF}" type="slidenum">
              <a:rPr lang="en-US" smtClean="0"/>
              <a:pPr/>
              <a:t>18</a:t>
            </a:fld>
            <a:endParaRPr lang="en-US" dirty="0"/>
          </a:p>
        </p:txBody>
      </p:sp>
      <p:sp>
        <p:nvSpPr>
          <p:cNvPr id="5" name="Title 4"/>
          <p:cNvSpPr>
            <a:spLocks noGrp="1"/>
          </p:cNvSpPr>
          <p:nvPr>
            <p:ph type="title"/>
          </p:nvPr>
        </p:nvSpPr>
        <p:spPr/>
        <p:txBody>
          <a:bodyPr>
            <a:normAutofit fontScale="90000"/>
          </a:bodyPr>
          <a:lstStyle/>
          <a:p>
            <a:r>
              <a:rPr lang="en-US" dirty="0" smtClean="0"/>
              <a:t>…And With Many of the </a:t>
            </a:r>
            <a:r>
              <a:rPr lang="en-US" dirty="0" smtClean="0">
                <a:solidFill>
                  <a:srgbClr val="0F4F5F"/>
                </a:solidFill>
              </a:rPr>
              <a:t>NATION’S TOP</a:t>
            </a:r>
            <a:br>
              <a:rPr lang="en-US" dirty="0" smtClean="0">
                <a:solidFill>
                  <a:srgbClr val="0F4F5F"/>
                </a:solidFill>
              </a:rPr>
            </a:br>
            <a:r>
              <a:rPr lang="en-US" dirty="0" smtClean="0">
                <a:solidFill>
                  <a:srgbClr val="0F4F5F"/>
                </a:solidFill>
              </a:rPr>
              <a:t>BUILDERS</a:t>
            </a:r>
            <a:r>
              <a:rPr lang="en-US" dirty="0" smtClean="0"/>
              <a:t> and Developers</a:t>
            </a:r>
            <a:endParaRPr lang="en-US" dirty="0"/>
          </a:p>
        </p:txBody>
      </p:sp>
      <p:sp>
        <p:nvSpPr>
          <p:cNvPr id="7" name="Content Placeholder 6"/>
          <p:cNvSpPr>
            <a:spLocks noGrp="1"/>
          </p:cNvSpPr>
          <p:nvPr>
            <p:ph sz="half" idx="2"/>
          </p:nvPr>
        </p:nvSpPr>
        <p:spPr>
          <a:xfrm>
            <a:off x="5476240" y="1457960"/>
            <a:ext cx="3667760" cy="4525963"/>
          </a:xfrm>
        </p:spPr>
        <p:txBody>
          <a:bodyPr>
            <a:noAutofit/>
          </a:bodyPr>
          <a:lstStyle/>
          <a:p>
            <a:pPr>
              <a:lnSpc>
                <a:spcPct val="90000"/>
              </a:lnSpc>
            </a:pPr>
            <a:r>
              <a:rPr lang="en-US" sz="1500" dirty="0" smtClean="0"/>
              <a:t>American Premiere</a:t>
            </a:r>
          </a:p>
          <a:p>
            <a:pPr>
              <a:lnSpc>
                <a:spcPct val="90000"/>
              </a:lnSpc>
            </a:pPr>
            <a:r>
              <a:rPr lang="en-US" sz="1500" dirty="0" smtClean="0"/>
              <a:t>Bowen Family Homes</a:t>
            </a:r>
          </a:p>
          <a:p>
            <a:pPr>
              <a:lnSpc>
                <a:spcPct val="90000"/>
              </a:lnSpc>
            </a:pPr>
            <a:r>
              <a:rPr lang="en-US" sz="1500" dirty="0" smtClean="0"/>
              <a:t>Centex Homes</a:t>
            </a:r>
          </a:p>
          <a:p>
            <a:pPr>
              <a:lnSpc>
                <a:spcPct val="90000"/>
              </a:lnSpc>
            </a:pPr>
            <a:r>
              <a:rPr lang="en-US" sz="1500" dirty="0" smtClean="0"/>
              <a:t>David Weekly Homes</a:t>
            </a:r>
          </a:p>
          <a:p>
            <a:pPr>
              <a:lnSpc>
                <a:spcPct val="90000"/>
              </a:lnSpc>
            </a:pPr>
            <a:r>
              <a:rPr lang="en-US" sz="1500" dirty="0" smtClean="0"/>
              <a:t>Drees Homes</a:t>
            </a:r>
          </a:p>
          <a:p>
            <a:pPr>
              <a:lnSpc>
                <a:spcPct val="90000"/>
              </a:lnSpc>
            </a:pPr>
            <a:r>
              <a:rPr lang="en-US" sz="1500" dirty="0" smtClean="0"/>
              <a:t>D.R. Horton</a:t>
            </a:r>
          </a:p>
          <a:p>
            <a:pPr>
              <a:lnSpc>
                <a:spcPct val="90000"/>
              </a:lnSpc>
            </a:pPr>
            <a:r>
              <a:rPr lang="en-US" sz="1500" dirty="0" smtClean="0"/>
              <a:t>Highland Homes</a:t>
            </a:r>
          </a:p>
          <a:p>
            <a:pPr>
              <a:lnSpc>
                <a:spcPct val="90000"/>
              </a:lnSpc>
            </a:pPr>
            <a:r>
              <a:rPr lang="en-US" sz="1500" dirty="0" smtClean="0"/>
              <a:t>KB Home</a:t>
            </a:r>
          </a:p>
          <a:p>
            <a:pPr>
              <a:lnSpc>
                <a:spcPct val="90000"/>
              </a:lnSpc>
            </a:pPr>
            <a:r>
              <a:rPr lang="en-US" sz="1500" dirty="0" smtClean="0"/>
              <a:t>Meritage Homes</a:t>
            </a:r>
          </a:p>
          <a:p>
            <a:pPr>
              <a:lnSpc>
                <a:spcPct val="90000"/>
              </a:lnSpc>
            </a:pPr>
            <a:r>
              <a:rPr lang="en-US" sz="1500" dirty="0" smtClean="0"/>
              <a:t>Newland Communities</a:t>
            </a:r>
          </a:p>
          <a:p>
            <a:pPr>
              <a:lnSpc>
                <a:spcPct val="90000"/>
              </a:lnSpc>
            </a:pPr>
            <a:r>
              <a:rPr lang="en-US" sz="1500" dirty="0" smtClean="0"/>
              <a:t>Newmark Homes</a:t>
            </a:r>
          </a:p>
          <a:p>
            <a:pPr>
              <a:lnSpc>
                <a:spcPct val="90000"/>
              </a:lnSpc>
            </a:pPr>
            <a:r>
              <a:rPr lang="en-US" sz="1500" dirty="0" smtClean="0"/>
              <a:t>Pulte</a:t>
            </a:r>
          </a:p>
          <a:p>
            <a:pPr>
              <a:lnSpc>
                <a:spcPct val="90000"/>
              </a:lnSpc>
            </a:pPr>
            <a:r>
              <a:rPr lang="en-US" sz="1500" dirty="0" smtClean="0"/>
              <a:t>Ryland Homes</a:t>
            </a:r>
          </a:p>
          <a:p>
            <a:pPr>
              <a:lnSpc>
                <a:spcPct val="90000"/>
              </a:lnSpc>
            </a:pPr>
            <a:r>
              <a:rPr lang="en-US" sz="1500" dirty="0" smtClean="0"/>
              <a:t>Standard Pacific</a:t>
            </a:r>
          </a:p>
          <a:p>
            <a:pPr>
              <a:lnSpc>
                <a:spcPct val="90000"/>
              </a:lnSpc>
            </a:pPr>
            <a:r>
              <a:rPr lang="en-US" sz="1500" dirty="0" smtClean="0"/>
              <a:t>Stratford Land</a:t>
            </a:r>
          </a:p>
          <a:p>
            <a:pPr>
              <a:lnSpc>
                <a:spcPct val="90000"/>
              </a:lnSpc>
            </a:pPr>
            <a:r>
              <a:rPr lang="en-US" sz="1500" dirty="0" smtClean="0"/>
              <a:t>SouthStar</a:t>
            </a:r>
          </a:p>
          <a:p>
            <a:pPr>
              <a:lnSpc>
                <a:spcPct val="90000"/>
              </a:lnSpc>
            </a:pPr>
            <a:r>
              <a:rPr lang="en-US" sz="1500" dirty="0" smtClean="0"/>
              <a:t>Taylor Woodrow</a:t>
            </a:r>
          </a:p>
          <a:p>
            <a:pPr>
              <a:lnSpc>
                <a:spcPct val="90000"/>
              </a:lnSpc>
            </a:pPr>
            <a:r>
              <a:rPr lang="en-US" sz="1500" dirty="0" smtClean="0"/>
              <a:t>Wilshire Homes</a:t>
            </a:r>
            <a:endParaRPr lang="en-US" sz="1500" dirty="0"/>
          </a:p>
        </p:txBody>
      </p:sp>
      <p:pic>
        <p:nvPicPr>
          <p:cNvPr id="11" name="Picture 7" descr="DRlogo"/>
          <p:cNvPicPr>
            <a:picLocks noChangeAspect="1" noChangeArrowheads="1"/>
          </p:cNvPicPr>
          <p:nvPr/>
        </p:nvPicPr>
        <p:blipFill>
          <a:blip r:embed="rId2" cstate="print"/>
          <a:srcRect/>
          <a:stretch>
            <a:fillRect/>
          </a:stretch>
        </p:blipFill>
        <p:spPr bwMode="auto">
          <a:xfrm>
            <a:off x="381000" y="1457960"/>
            <a:ext cx="1465263" cy="473075"/>
          </a:xfrm>
          <a:prstGeom prst="rect">
            <a:avLst/>
          </a:prstGeom>
          <a:noFill/>
          <a:ln w="9525">
            <a:noFill/>
            <a:miter lim="800000"/>
            <a:headEnd/>
            <a:tailEnd/>
          </a:ln>
        </p:spPr>
      </p:pic>
      <p:pic>
        <p:nvPicPr>
          <p:cNvPr id="12" name="Picture 5" descr="CENTEX logo"/>
          <p:cNvPicPr>
            <a:picLocks noChangeAspect="1" noChangeArrowheads="1"/>
          </p:cNvPicPr>
          <p:nvPr/>
        </p:nvPicPr>
        <p:blipFill>
          <a:blip r:embed="rId3" cstate="print"/>
          <a:srcRect/>
          <a:stretch>
            <a:fillRect/>
          </a:stretch>
        </p:blipFill>
        <p:spPr bwMode="auto">
          <a:xfrm>
            <a:off x="2379663" y="1457960"/>
            <a:ext cx="2192337" cy="438150"/>
          </a:xfrm>
          <a:prstGeom prst="rect">
            <a:avLst/>
          </a:prstGeom>
          <a:noFill/>
          <a:ln w="9525">
            <a:noFill/>
            <a:miter lim="800000"/>
            <a:headEnd/>
            <a:tailEnd/>
          </a:ln>
        </p:spPr>
      </p:pic>
      <p:pic>
        <p:nvPicPr>
          <p:cNvPr id="13" name="Picture 12"/>
          <p:cNvPicPr>
            <a:picLocks noChangeAspect="1" noChangeArrowheads="1"/>
          </p:cNvPicPr>
          <p:nvPr/>
        </p:nvPicPr>
        <p:blipFill>
          <a:blip r:embed="rId4" cstate="print"/>
          <a:srcRect/>
          <a:stretch>
            <a:fillRect/>
          </a:stretch>
        </p:blipFill>
        <p:spPr bwMode="auto">
          <a:xfrm>
            <a:off x="152400" y="2372360"/>
            <a:ext cx="1454150" cy="439737"/>
          </a:xfrm>
          <a:prstGeom prst="rect">
            <a:avLst/>
          </a:prstGeom>
          <a:noFill/>
          <a:ln w="12700" cap="sq">
            <a:noFill/>
            <a:miter lim="800000"/>
            <a:headEnd type="none" w="sm" len="sm"/>
            <a:tailEnd type="none" w="sm" len="sm"/>
          </a:ln>
        </p:spPr>
      </p:pic>
      <p:pic>
        <p:nvPicPr>
          <p:cNvPr id="14" name="Picture 8" descr="Pulte logo"/>
          <p:cNvPicPr>
            <a:picLocks noChangeAspect="1" noChangeArrowheads="1"/>
          </p:cNvPicPr>
          <p:nvPr/>
        </p:nvPicPr>
        <p:blipFill>
          <a:blip r:embed="rId5" cstate="print"/>
          <a:srcRect/>
          <a:stretch>
            <a:fillRect/>
          </a:stretch>
        </p:blipFill>
        <p:spPr bwMode="auto">
          <a:xfrm>
            <a:off x="1600200" y="2067560"/>
            <a:ext cx="1112837" cy="708025"/>
          </a:xfrm>
          <a:prstGeom prst="rect">
            <a:avLst/>
          </a:prstGeom>
          <a:noFill/>
          <a:ln w="9525">
            <a:noFill/>
            <a:miter lim="800000"/>
            <a:headEnd/>
            <a:tailEnd/>
          </a:ln>
        </p:spPr>
      </p:pic>
      <p:pic>
        <p:nvPicPr>
          <p:cNvPr id="15" name="Picture 12"/>
          <p:cNvPicPr>
            <a:picLocks noChangeAspect="1" noChangeArrowheads="1"/>
          </p:cNvPicPr>
          <p:nvPr/>
        </p:nvPicPr>
        <p:blipFill>
          <a:blip r:embed="rId6" cstate="print"/>
          <a:srcRect/>
          <a:stretch>
            <a:fillRect/>
          </a:stretch>
        </p:blipFill>
        <p:spPr bwMode="auto">
          <a:xfrm>
            <a:off x="2743200" y="2372360"/>
            <a:ext cx="1862137" cy="352425"/>
          </a:xfrm>
          <a:prstGeom prst="rect">
            <a:avLst/>
          </a:prstGeom>
          <a:noFill/>
          <a:ln w="12700" cap="sq">
            <a:noFill/>
            <a:miter lim="800000"/>
            <a:headEnd type="none" w="sm" len="sm"/>
            <a:tailEnd type="none" w="sm" len="sm"/>
          </a:ln>
        </p:spPr>
      </p:pic>
      <p:pic>
        <p:nvPicPr>
          <p:cNvPr id="16" name="Picture 10"/>
          <p:cNvPicPr>
            <a:picLocks noChangeAspect="1" noChangeArrowheads="1"/>
          </p:cNvPicPr>
          <p:nvPr/>
        </p:nvPicPr>
        <p:blipFill>
          <a:blip r:embed="rId7" cstate="print"/>
          <a:srcRect/>
          <a:stretch>
            <a:fillRect/>
          </a:stretch>
        </p:blipFill>
        <p:spPr bwMode="auto">
          <a:xfrm>
            <a:off x="228600" y="3362960"/>
            <a:ext cx="1270000" cy="590550"/>
          </a:xfrm>
          <a:prstGeom prst="rect">
            <a:avLst/>
          </a:prstGeom>
          <a:noFill/>
          <a:ln w="12700" cap="sq">
            <a:noFill/>
            <a:miter lim="800000"/>
            <a:headEnd type="none" w="sm" len="sm"/>
            <a:tailEnd type="none" w="sm" len="sm"/>
          </a:ln>
        </p:spPr>
      </p:pic>
      <p:pic>
        <p:nvPicPr>
          <p:cNvPr id="17" name="Picture 4" descr="KB Home logo"/>
          <p:cNvPicPr>
            <a:picLocks noChangeAspect="1" noChangeArrowheads="1"/>
          </p:cNvPicPr>
          <p:nvPr/>
        </p:nvPicPr>
        <p:blipFill>
          <a:blip r:embed="rId8" cstate="print"/>
          <a:srcRect/>
          <a:stretch>
            <a:fillRect/>
          </a:stretch>
        </p:blipFill>
        <p:spPr bwMode="auto">
          <a:xfrm>
            <a:off x="1981200" y="2905760"/>
            <a:ext cx="755650" cy="763588"/>
          </a:xfrm>
          <a:prstGeom prst="rect">
            <a:avLst/>
          </a:prstGeom>
          <a:noFill/>
          <a:ln w="9525">
            <a:noFill/>
            <a:miter lim="800000"/>
            <a:headEnd/>
            <a:tailEnd/>
          </a:ln>
        </p:spPr>
      </p:pic>
      <p:pic>
        <p:nvPicPr>
          <p:cNvPr id="18" name="Picture 19" descr="Newland_logo"/>
          <p:cNvPicPr>
            <a:picLocks noChangeAspect="1" noChangeArrowheads="1"/>
          </p:cNvPicPr>
          <p:nvPr/>
        </p:nvPicPr>
        <p:blipFill>
          <a:blip r:embed="rId9" cstate="print"/>
          <a:srcRect/>
          <a:stretch>
            <a:fillRect/>
          </a:stretch>
        </p:blipFill>
        <p:spPr bwMode="auto">
          <a:xfrm>
            <a:off x="3224213" y="2981960"/>
            <a:ext cx="1652587" cy="612775"/>
          </a:xfrm>
          <a:prstGeom prst="rect">
            <a:avLst/>
          </a:prstGeom>
          <a:noFill/>
          <a:ln w="9525">
            <a:noFill/>
            <a:miter lim="800000"/>
            <a:headEnd/>
            <a:tailEnd/>
          </a:ln>
        </p:spPr>
      </p:pic>
      <p:pic>
        <p:nvPicPr>
          <p:cNvPr id="19" name="Picture 14"/>
          <p:cNvPicPr>
            <a:picLocks noChangeAspect="1" noChangeArrowheads="1"/>
          </p:cNvPicPr>
          <p:nvPr/>
        </p:nvPicPr>
        <p:blipFill>
          <a:blip r:embed="rId10" cstate="print"/>
          <a:srcRect/>
          <a:stretch>
            <a:fillRect/>
          </a:stretch>
        </p:blipFill>
        <p:spPr bwMode="auto">
          <a:xfrm>
            <a:off x="152400" y="4429760"/>
            <a:ext cx="1181100" cy="508000"/>
          </a:xfrm>
          <a:prstGeom prst="rect">
            <a:avLst/>
          </a:prstGeom>
          <a:noFill/>
          <a:ln w="12700" cap="sq">
            <a:noFill/>
            <a:miter lim="800000"/>
            <a:headEnd type="none" w="sm" len="sm"/>
            <a:tailEnd type="none" w="sm" len="sm"/>
          </a:ln>
        </p:spPr>
      </p:pic>
      <p:pic>
        <p:nvPicPr>
          <p:cNvPr id="20" name="Picture 20"/>
          <p:cNvPicPr>
            <a:picLocks noChangeAspect="1" noChangeArrowheads="1"/>
          </p:cNvPicPr>
          <p:nvPr/>
        </p:nvPicPr>
        <p:blipFill>
          <a:blip r:embed="rId11" cstate="print"/>
          <a:srcRect/>
          <a:stretch>
            <a:fillRect/>
          </a:stretch>
        </p:blipFill>
        <p:spPr bwMode="auto">
          <a:xfrm>
            <a:off x="1371600" y="4048760"/>
            <a:ext cx="1346200" cy="771525"/>
          </a:xfrm>
          <a:prstGeom prst="rect">
            <a:avLst/>
          </a:prstGeom>
          <a:noFill/>
          <a:ln w="12700" cap="sq">
            <a:noFill/>
            <a:miter lim="800000"/>
            <a:headEnd type="none" w="sm" len="sm"/>
            <a:tailEnd type="none" w="sm" len="sm"/>
          </a:ln>
        </p:spPr>
      </p:pic>
      <p:pic>
        <p:nvPicPr>
          <p:cNvPr id="21" name="Picture 9" descr="Ryland Homes logo"/>
          <p:cNvPicPr>
            <a:picLocks noChangeAspect="1" noChangeArrowheads="1"/>
          </p:cNvPicPr>
          <p:nvPr/>
        </p:nvPicPr>
        <p:blipFill>
          <a:blip r:embed="rId12" cstate="print"/>
          <a:srcRect/>
          <a:stretch>
            <a:fillRect/>
          </a:stretch>
        </p:blipFill>
        <p:spPr bwMode="auto">
          <a:xfrm>
            <a:off x="2819400" y="3820160"/>
            <a:ext cx="1128712" cy="639763"/>
          </a:xfrm>
          <a:prstGeom prst="rect">
            <a:avLst/>
          </a:prstGeom>
          <a:noFill/>
          <a:ln w="9525">
            <a:noFill/>
            <a:miter lim="800000"/>
            <a:headEnd/>
            <a:tailEnd/>
          </a:ln>
        </p:spPr>
      </p:pic>
      <p:pic>
        <p:nvPicPr>
          <p:cNvPr id="22" name="Picture 13"/>
          <p:cNvPicPr>
            <a:picLocks noChangeAspect="1" noChangeArrowheads="1"/>
          </p:cNvPicPr>
          <p:nvPr/>
        </p:nvPicPr>
        <p:blipFill>
          <a:blip r:embed="rId13" cstate="print">
            <a:extLst>
              <a:ext uri="{28A0092B-C50C-407E-A947-70E740481C1C}">
                <a14:useLocalDpi xmlns:a14="http://schemas.microsoft.com/office/drawing/2010/main"/>
              </a:ext>
            </a:extLst>
          </a:blip>
          <a:srcRect l="1028" r="687" b="1277"/>
          <a:stretch>
            <a:fillRect/>
          </a:stretch>
        </p:blipFill>
        <p:spPr bwMode="auto">
          <a:xfrm>
            <a:off x="228600" y="5191760"/>
            <a:ext cx="909638" cy="858838"/>
          </a:xfrm>
          <a:prstGeom prst="rect">
            <a:avLst/>
          </a:prstGeom>
          <a:noFill/>
          <a:ln w="12700" cap="sq">
            <a:noFill/>
            <a:miter lim="800000"/>
            <a:headEnd type="none" w="sm" len="sm"/>
            <a:tailEnd type="none" w="sm" len="sm"/>
          </a:ln>
        </p:spPr>
      </p:pic>
      <p:pic>
        <p:nvPicPr>
          <p:cNvPr id="23" name="Picture 18"/>
          <p:cNvPicPr>
            <a:picLocks noChangeAspect="1" noChangeArrowheads="1"/>
          </p:cNvPicPr>
          <p:nvPr/>
        </p:nvPicPr>
        <p:blipFill>
          <a:blip r:embed="rId14" cstate="print"/>
          <a:srcRect/>
          <a:stretch>
            <a:fillRect/>
          </a:stretch>
        </p:blipFill>
        <p:spPr bwMode="auto">
          <a:xfrm>
            <a:off x="1447800" y="4963160"/>
            <a:ext cx="1741488" cy="469900"/>
          </a:xfrm>
          <a:prstGeom prst="rect">
            <a:avLst/>
          </a:prstGeom>
          <a:noFill/>
          <a:ln w="12700" cap="sq">
            <a:noFill/>
            <a:miter lim="800000"/>
            <a:headEnd type="none" w="sm" len="sm"/>
            <a:tailEnd type="none" w="sm" len="sm"/>
          </a:ln>
        </p:spPr>
      </p:pic>
      <p:pic>
        <p:nvPicPr>
          <p:cNvPr id="24" name="Picture 17"/>
          <p:cNvPicPr>
            <a:picLocks noChangeAspect="1" noChangeArrowheads="1"/>
          </p:cNvPicPr>
          <p:nvPr/>
        </p:nvPicPr>
        <p:blipFill>
          <a:blip r:embed="rId15" cstate="print"/>
          <a:srcRect/>
          <a:stretch>
            <a:fillRect/>
          </a:stretch>
        </p:blipFill>
        <p:spPr bwMode="auto">
          <a:xfrm>
            <a:off x="1219200" y="5496560"/>
            <a:ext cx="2420938" cy="439737"/>
          </a:xfrm>
          <a:prstGeom prst="rect">
            <a:avLst/>
          </a:prstGeom>
          <a:noFill/>
          <a:ln w="12700" cap="sq">
            <a:noFill/>
            <a:miter lim="800000"/>
            <a:headEnd type="none" w="sm" len="sm"/>
            <a:tailEnd type="none" w="sm" len="sm"/>
          </a:ln>
        </p:spPr>
      </p:pic>
      <p:pic>
        <p:nvPicPr>
          <p:cNvPr id="25" name="Picture 16"/>
          <p:cNvPicPr>
            <a:picLocks noChangeAspect="1" noChangeArrowheads="1"/>
          </p:cNvPicPr>
          <p:nvPr/>
        </p:nvPicPr>
        <p:blipFill>
          <a:blip r:embed="rId16" cstate="print"/>
          <a:srcRect/>
          <a:stretch>
            <a:fillRect/>
          </a:stretch>
        </p:blipFill>
        <p:spPr bwMode="auto">
          <a:xfrm>
            <a:off x="3300413" y="4658360"/>
            <a:ext cx="1652587" cy="598487"/>
          </a:xfrm>
          <a:prstGeom prst="rect">
            <a:avLst/>
          </a:prstGeom>
          <a:noFill/>
          <a:ln w="12700" cap="sq">
            <a:noFill/>
            <a:miter lim="800000"/>
            <a:headEnd type="none" w="sm" len="sm"/>
            <a:tailEnd type="none" w="sm" len="sm"/>
          </a:ln>
        </p:spPr>
      </p:pic>
      <p:pic>
        <p:nvPicPr>
          <p:cNvPr id="26" name="Picture 11"/>
          <p:cNvPicPr>
            <a:picLocks noChangeAspect="1" noChangeArrowheads="1"/>
          </p:cNvPicPr>
          <p:nvPr/>
        </p:nvPicPr>
        <p:blipFill>
          <a:blip r:embed="rId17" cstate="print"/>
          <a:srcRect/>
          <a:stretch>
            <a:fillRect/>
          </a:stretch>
        </p:blipFill>
        <p:spPr bwMode="auto">
          <a:xfrm>
            <a:off x="3657600" y="5572760"/>
            <a:ext cx="1387475" cy="584200"/>
          </a:xfrm>
          <a:prstGeom prst="rect">
            <a:avLst/>
          </a:prstGeom>
          <a:noFill/>
          <a:ln w="12700" cap="sq">
            <a:noFill/>
            <a:miter lim="800000"/>
            <a:headEnd type="none" w="sm" len="sm"/>
            <a:tailEnd type="none" w="sm" len="sm"/>
          </a:ln>
        </p:spPr>
      </p:pic>
    </p:spTree>
    <p:extLst>
      <p:ext uri="{BB962C8B-B14F-4D97-AF65-F5344CB8AC3E}">
        <p14:creationId xmlns:p14="http://schemas.microsoft.com/office/powerpoint/2010/main" val="36553635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4"/>
          </p:nvPr>
        </p:nvSpPr>
        <p:spPr/>
        <p:txBody>
          <a:bodyPr/>
          <a:lstStyle/>
          <a:p>
            <a:fld id="{CEE44A12-C095-A14E-9819-8386363D8EDF}" type="slidenum">
              <a:rPr lang="en-US" smtClean="0"/>
              <a:pPr/>
              <a:t>19</a:t>
            </a:fld>
            <a:endParaRPr lang="en-US" dirty="0"/>
          </a:p>
        </p:txBody>
      </p:sp>
      <p:sp>
        <p:nvSpPr>
          <p:cNvPr id="8" name="Title 7"/>
          <p:cNvSpPr>
            <a:spLocks noGrp="1"/>
          </p:cNvSpPr>
          <p:nvPr>
            <p:ph type="title"/>
          </p:nvPr>
        </p:nvSpPr>
        <p:spPr/>
        <p:txBody>
          <a:bodyPr/>
          <a:lstStyle/>
          <a:p>
            <a:r>
              <a:rPr lang="en-US" dirty="0" smtClean="0"/>
              <a:t>In Summary…</a:t>
            </a:r>
            <a:endParaRPr lang="en-US" dirty="0"/>
          </a:p>
        </p:txBody>
      </p:sp>
      <p:sp>
        <p:nvSpPr>
          <p:cNvPr id="9" name="TextBox 8"/>
          <p:cNvSpPr txBox="1"/>
          <p:nvPr/>
        </p:nvSpPr>
        <p:spPr>
          <a:xfrm>
            <a:off x="304800" y="1676328"/>
            <a:ext cx="3962400" cy="4228850"/>
          </a:xfrm>
          <a:prstGeom prst="rect">
            <a:avLst/>
          </a:prstGeom>
          <a:noFill/>
        </p:spPr>
        <p:txBody>
          <a:bodyPr wrap="square" rtlCol="0">
            <a:spAutoFit/>
          </a:bodyPr>
          <a:lstStyle/>
          <a:p>
            <a:pPr algn="ctr">
              <a:lnSpc>
                <a:spcPct val="120000"/>
              </a:lnSpc>
            </a:pPr>
            <a:r>
              <a:rPr lang="en-US" sz="2800" dirty="0" smtClean="0">
                <a:solidFill>
                  <a:schemeClr val="tx1">
                    <a:lumMod val="65000"/>
                    <a:lumOff val="35000"/>
                  </a:schemeClr>
                </a:solidFill>
                <a:latin typeface="Phinster Fine Regular"/>
              </a:rPr>
              <a:t>We offer </a:t>
            </a:r>
            <a:r>
              <a:rPr lang="en-US" sz="2800" b="1" dirty="0" smtClean="0">
                <a:solidFill>
                  <a:srgbClr val="345825"/>
                </a:solidFill>
                <a:latin typeface="Phinster Extrabold Regular"/>
                <a:cs typeface="Tahoma" pitchFamily="34" charset="0"/>
              </a:rPr>
              <a:t>EXCEPTIONAL </a:t>
            </a:r>
            <a:r>
              <a:rPr lang="en-US" sz="2800" dirty="0">
                <a:solidFill>
                  <a:schemeClr val="tx1">
                    <a:lumMod val="65000"/>
                    <a:lumOff val="35000"/>
                  </a:schemeClr>
                </a:solidFill>
                <a:latin typeface="Phinster Fine Regular"/>
              </a:rPr>
              <a:t>community management solutions with the best </a:t>
            </a:r>
            <a:r>
              <a:rPr lang="en-US" sz="2800" b="1" dirty="0" smtClean="0">
                <a:solidFill>
                  <a:srgbClr val="345825"/>
                </a:solidFill>
                <a:latin typeface="Phinster Extrabold Regular"/>
                <a:cs typeface="Tahoma" pitchFamily="34" charset="0"/>
              </a:rPr>
              <a:t>PEOPLE</a:t>
            </a:r>
            <a:r>
              <a:rPr lang="en-US" sz="2800" dirty="0" smtClean="0">
                <a:solidFill>
                  <a:schemeClr val="tx1">
                    <a:lumMod val="65000"/>
                    <a:lumOff val="35000"/>
                  </a:schemeClr>
                </a:solidFill>
                <a:latin typeface="Phinster Fine Regular"/>
              </a:rPr>
              <a:t>, </a:t>
            </a:r>
            <a:r>
              <a:rPr lang="en-US" sz="2800" dirty="0">
                <a:solidFill>
                  <a:schemeClr val="tx1">
                    <a:lumMod val="65000"/>
                    <a:lumOff val="35000"/>
                  </a:schemeClr>
                </a:solidFill>
                <a:latin typeface="Phinster Fine Regular"/>
              </a:rPr>
              <a:t>best </a:t>
            </a:r>
            <a:r>
              <a:rPr lang="en-US" sz="2800" b="1" dirty="0" smtClean="0">
                <a:solidFill>
                  <a:srgbClr val="345825"/>
                </a:solidFill>
                <a:latin typeface="Phinster Extrabold Regular"/>
                <a:cs typeface="Tahoma" pitchFamily="34" charset="0"/>
              </a:rPr>
              <a:t>PRACTICES</a:t>
            </a:r>
            <a:r>
              <a:rPr lang="en-US" sz="2800" dirty="0" smtClean="0">
                <a:solidFill>
                  <a:schemeClr val="tx1">
                    <a:lumMod val="65000"/>
                    <a:lumOff val="35000"/>
                  </a:schemeClr>
                </a:solidFill>
                <a:latin typeface="Phinster Fine Regular"/>
              </a:rPr>
              <a:t>, </a:t>
            </a:r>
            <a:r>
              <a:rPr lang="en-US" sz="2800" dirty="0">
                <a:solidFill>
                  <a:schemeClr val="tx1">
                    <a:lumMod val="65000"/>
                    <a:lumOff val="35000"/>
                  </a:schemeClr>
                </a:solidFill>
                <a:latin typeface="Phinster Fine Regular"/>
              </a:rPr>
              <a:t>and best </a:t>
            </a:r>
            <a:r>
              <a:rPr lang="en-US" sz="2800" b="1" dirty="0" smtClean="0">
                <a:solidFill>
                  <a:srgbClr val="345825"/>
                </a:solidFill>
                <a:latin typeface="Phinster Extrabold Regular"/>
                <a:cs typeface="Tahoma" pitchFamily="34" charset="0"/>
              </a:rPr>
              <a:t>TECHNOLOGY</a:t>
            </a:r>
            <a:endParaRPr lang="en-US" sz="2800" b="1" dirty="0">
              <a:solidFill>
                <a:srgbClr val="345825"/>
              </a:solidFill>
              <a:latin typeface="Phinster Extrabold Regular"/>
              <a:cs typeface="Tahoma" pitchFamily="34" charset="0"/>
            </a:endParaRPr>
          </a:p>
          <a:p>
            <a:pPr algn="ctr">
              <a:lnSpc>
                <a:spcPct val="120000"/>
              </a:lnSpc>
            </a:pPr>
            <a:endParaRPr lang="en-US" sz="2800" dirty="0">
              <a:solidFill>
                <a:schemeClr val="tx1">
                  <a:lumMod val="65000"/>
                  <a:lumOff val="35000"/>
                </a:schemeClr>
              </a:solidFill>
              <a:latin typeface="Phinster Fine Regular"/>
            </a:endParaRPr>
          </a:p>
        </p:txBody>
      </p:sp>
      <p:pic>
        <p:nvPicPr>
          <p:cNvPr id="14" name="Picture 13" descr="shutterstock_89968195.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573588" y="1345404"/>
            <a:ext cx="4584998" cy="4873229"/>
          </a:xfrm>
          <a:prstGeom prst="rect">
            <a:avLst/>
          </a:prstGeom>
        </p:spPr>
      </p:pic>
    </p:spTree>
    <p:extLst>
      <p:ext uri="{BB962C8B-B14F-4D97-AF65-F5344CB8AC3E}">
        <p14:creationId xmlns:p14="http://schemas.microsoft.com/office/powerpoint/2010/main" val="31185563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a:solidFill>
            <a:srgbClr val="0F4F5F">
              <a:alpha val="75000"/>
            </a:srgbClr>
          </a:solidFill>
        </p:spPr>
        <p:txBody>
          <a:bodyPr vert="horz" lIns="91440" tIns="45720" rIns="91440" bIns="45720" rtlCol="0" anchor="ctr">
            <a:normAutofit/>
          </a:bodyPr>
          <a:lstStyle/>
          <a:p>
            <a:r>
              <a:rPr lang="en-US" dirty="0" smtClean="0"/>
              <a:t>Status Quo</a:t>
            </a:r>
            <a:endParaRPr lang="en-US" dirty="0"/>
          </a:p>
        </p:txBody>
      </p:sp>
      <p:sp>
        <p:nvSpPr>
          <p:cNvPr id="3" name="Title 2"/>
          <p:cNvSpPr>
            <a:spLocks noGrp="1"/>
          </p:cNvSpPr>
          <p:nvPr>
            <p:ph type="title"/>
          </p:nvPr>
        </p:nvSpPr>
        <p:spPr/>
        <p:txBody>
          <a:bodyPr>
            <a:normAutofit fontScale="90000"/>
          </a:bodyPr>
          <a:lstStyle/>
          <a:p>
            <a:r>
              <a:rPr lang="en-US" dirty="0" smtClean="0"/>
              <a:t>We Understand the Typical Board </a:t>
            </a:r>
            <a:r>
              <a:rPr lang="en-US" dirty="0" smtClean="0">
                <a:solidFill>
                  <a:srgbClr val="0F4F5F"/>
                </a:solidFill>
              </a:rPr>
              <a:t>CHALLENGES</a:t>
            </a:r>
            <a:endParaRPr lang="en-US" dirty="0">
              <a:solidFill>
                <a:srgbClr val="0F4F5F"/>
              </a:solidFill>
            </a:endParaRPr>
          </a:p>
        </p:txBody>
      </p:sp>
      <p:sp>
        <p:nvSpPr>
          <p:cNvPr id="15" name="Slide Number Placeholder 14"/>
          <p:cNvSpPr>
            <a:spLocks noGrp="1"/>
          </p:cNvSpPr>
          <p:nvPr>
            <p:ph type="sldNum" sz="quarter" idx="11"/>
          </p:nvPr>
        </p:nvSpPr>
        <p:spPr/>
        <p:txBody>
          <a:bodyPr/>
          <a:lstStyle/>
          <a:p>
            <a:fld id="{CEE44A12-C095-A14E-9819-8386363D8EDF}" type="slidenum">
              <a:rPr lang="en-US" smtClean="0"/>
              <a:pPr/>
              <a:t>2</a:t>
            </a:fld>
            <a:endParaRPr lang="en-US" dirty="0"/>
          </a:p>
        </p:txBody>
      </p:sp>
      <p:sp>
        <p:nvSpPr>
          <p:cNvPr id="7" name="Text Placeholder 6"/>
          <p:cNvSpPr>
            <a:spLocks noGrp="1"/>
          </p:cNvSpPr>
          <p:nvPr>
            <p:ph type="body" sz="quarter" idx="3"/>
          </p:nvPr>
        </p:nvSpPr>
        <p:spPr/>
        <p:txBody>
          <a:bodyPr/>
          <a:lstStyle/>
          <a:p>
            <a:r>
              <a:rPr lang="en-US" dirty="0" smtClean="0"/>
              <a:t>Status Quo</a:t>
            </a:r>
            <a:endParaRPr lang="en-US" dirty="0"/>
          </a:p>
        </p:txBody>
      </p:sp>
      <p:sp>
        <p:nvSpPr>
          <p:cNvPr id="8" name="Content Placeholder 7"/>
          <p:cNvSpPr>
            <a:spLocks noGrp="1"/>
          </p:cNvSpPr>
          <p:nvPr>
            <p:ph sz="half" idx="2"/>
          </p:nvPr>
        </p:nvSpPr>
        <p:spPr>
          <a:xfrm>
            <a:off x="4645025" y="2070100"/>
            <a:ext cx="4497388" cy="4049713"/>
          </a:xfrm>
        </p:spPr>
        <p:txBody>
          <a:bodyPr>
            <a:normAutofit fontScale="92500" lnSpcReduction="10000"/>
          </a:bodyPr>
          <a:lstStyle/>
          <a:p>
            <a:pPr>
              <a:lnSpc>
                <a:spcPct val="110000"/>
              </a:lnSpc>
            </a:pPr>
            <a:r>
              <a:rPr lang="en-US" b="1" dirty="0">
                <a:solidFill>
                  <a:srgbClr val="345825"/>
                </a:solidFill>
                <a:latin typeface="Phinster Extrabold Regular"/>
                <a:cs typeface="Phinster Extrabold Regular"/>
              </a:rPr>
              <a:t>Lack of appropriate/swift action </a:t>
            </a:r>
            <a:r>
              <a:rPr lang="en-US" dirty="0"/>
              <a:t>to various situations</a:t>
            </a:r>
          </a:p>
          <a:p>
            <a:pPr>
              <a:lnSpc>
                <a:spcPct val="110000"/>
              </a:lnSpc>
            </a:pPr>
            <a:r>
              <a:rPr lang="en-US" dirty="0"/>
              <a:t>Deed restrictions </a:t>
            </a:r>
            <a:r>
              <a:rPr lang="en-US" b="1" dirty="0">
                <a:solidFill>
                  <a:srgbClr val="345825"/>
                </a:solidFill>
                <a:latin typeface="Phinster Extrabold Regular"/>
                <a:cs typeface="Phinster Extrabold Regular"/>
              </a:rPr>
              <a:t>not properly enforced</a:t>
            </a:r>
          </a:p>
          <a:p>
            <a:pPr>
              <a:lnSpc>
                <a:spcPct val="110000"/>
              </a:lnSpc>
            </a:pPr>
            <a:r>
              <a:rPr lang="en-US" sz="2100" b="1" dirty="0">
                <a:solidFill>
                  <a:srgbClr val="345825"/>
                </a:solidFill>
                <a:latin typeface="Phinster Extrabold Regular"/>
                <a:cs typeface="Phinster Extrabold Regular"/>
              </a:rPr>
              <a:t>Lack of timely information </a:t>
            </a:r>
            <a:r>
              <a:rPr lang="en-US" sz="2100" dirty="0"/>
              <a:t>and visibility</a:t>
            </a:r>
          </a:p>
          <a:p>
            <a:pPr>
              <a:lnSpc>
                <a:spcPct val="110000"/>
              </a:lnSpc>
            </a:pPr>
            <a:r>
              <a:rPr lang="en-US" sz="2100" b="1" dirty="0">
                <a:solidFill>
                  <a:srgbClr val="345825"/>
                </a:solidFill>
                <a:latin typeface="Phinster Extrabold Regular"/>
                <a:cs typeface="Phinster Extrabold Regular"/>
              </a:rPr>
              <a:t>Lack of adequate control </a:t>
            </a:r>
            <a:r>
              <a:rPr lang="en-US" dirty="0"/>
              <a:t>over community affairs</a:t>
            </a:r>
          </a:p>
          <a:p>
            <a:pPr>
              <a:lnSpc>
                <a:spcPct val="110000"/>
              </a:lnSpc>
            </a:pPr>
            <a:r>
              <a:rPr lang="en-US" sz="2100" b="1" dirty="0">
                <a:solidFill>
                  <a:srgbClr val="345825"/>
                </a:solidFill>
                <a:latin typeface="Phinster Extrabold Regular"/>
                <a:cs typeface="Phinster Extrabold Regular"/>
              </a:rPr>
              <a:t>Missed deadlines </a:t>
            </a:r>
            <a:r>
              <a:rPr lang="en-US" dirty="0"/>
              <a:t>for critical items such as ACC approval</a:t>
            </a:r>
          </a:p>
          <a:p>
            <a:pPr>
              <a:lnSpc>
                <a:spcPct val="110000"/>
              </a:lnSpc>
            </a:pPr>
            <a:r>
              <a:rPr lang="en-US" dirty="0"/>
              <a:t>Management company </a:t>
            </a:r>
            <a:r>
              <a:rPr lang="en-US" sz="2100" b="1" dirty="0">
                <a:solidFill>
                  <a:srgbClr val="345825"/>
                </a:solidFill>
                <a:latin typeface="Phinster Extrabold Regular"/>
                <a:cs typeface="Phinster Extrabold Regular"/>
              </a:rPr>
              <a:t>not properly managing</a:t>
            </a:r>
          </a:p>
          <a:p>
            <a:endParaRPr lang="en-US" dirty="0"/>
          </a:p>
        </p:txBody>
      </p:sp>
      <p:pic>
        <p:nvPicPr>
          <p:cNvPr id="14" name="Picture 13" descr="shutterstock_124546972.jp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1339617"/>
            <a:ext cx="4498976" cy="4879178"/>
          </a:xfrm>
          <a:prstGeom prst="rect">
            <a:avLst/>
          </a:prstGeom>
        </p:spPr>
      </p:pic>
      <p:sp>
        <p:nvSpPr>
          <p:cNvPr id="16" name="Text Placeholder 5"/>
          <p:cNvSpPr txBox="1">
            <a:spLocks/>
          </p:cNvSpPr>
          <p:nvPr/>
        </p:nvSpPr>
        <p:spPr>
          <a:xfrm>
            <a:off x="-1587" y="1436688"/>
            <a:ext cx="4498975" cy="639762"/>
          </a:xfrm>
          <a:prstGeom prst="rect">
            <a:avLst/>
          </a:prstGeom>
          <a:solidFill>
            <a:srgbClr val="0F4F5F">
              <a:alpha val="75000"/>
            </a:srgbClr>
          </a:solidFill>
        </p:spPr>
        <p:txBody>
          <a:bodyPr vert="horz" lIns="91440" tIns="45720" rIns="91440" bIns="45720" rtlCol="0" anchor="ctr">
            <a:normAutofit/>
          </a:bodyPr>
          <a:lstStyle>
            <a:lvl1pPr marL="0" indent="0" algn="ctr" defTabSz="457200" rtl="0" eaLnBrk="1" latinLnBrk="0" hangingPunct="1">
              <a:spcBef>
                <a:spcPct val="20000"/>
              </a:spcBef>
              <a:buClr>
                <a:srgbClr val="0F4F5F"/>
              </a:buClr>
              <a:buFont typeface="Arial"/>
              <a:buNone/>
              <a:defRPr sz="2400" b="1" kern="1200">
                <a:solidFill>
                  <a:schemeClr val="bg1"/>
                </a:solidFill>
                <a:latin typeface="Phinster Extrabold Regular"/>
                <a:ea typeface="+mn-ea"/>
                <a:cs typeface="Phinster Extrabold Regular"/>
              </a:defRPr>
            </a:lvl1pPr>
            <a:lvl2pPr marL="457200" indent="0" algn="l" defTabSz="457200" rtl="0" eaLnBrk="1" latinLnBrk="0" hangingPunct="1">
              <a:spcBef>
                <a:spcPct val="20000"/>
              </a:spcBef>
              <a:buClr>
                <a:srgbClr val="0F4F5F"/>
              </a:buClr>
              <a:buFont typeface="Arial"/>
              <a:buNone/>
              <a:defRPr sz="2000" b="1" kern="1200">
                <a:solidFill>
                  <a:schemeClr val="tx1">
                    <a:lumMod val="65000"/>
                    <a:lumOff val="35000"/>
                  </a:schemeClr>
                </a:solidFill>
                <a:latin typeface="Phinster Fine Regular"/>
                <a:ea typeface="+mn-ea"/>
                <a:cs typeface="Phinster Fine Regular"/>
              </a:defRPr>
            </a:lvl2pPr>
            <a:lvl3pPr marL="914400" indent="0" algn="l" defTabSz="457200" rtl="0" eaLnBrk="1" latinLnBrk="0" hangingPunct="1">
              <a:spcBef>
                <a:spcPct val="20000"/>
              </a:spcBef>
              <a:buClr>
                <a:srgbClr val="0F4F5F"/>
              </a:buClr>
              <a:buFont typeface="Arial"/>
              <a:buNone/>
              <a:defRPr sz="1800" b="1" kern="1200">
                <a:solidFill>
                  <a:schemeClr val="tx1">
                    <a:lumMod val="65000"/>
                    <a:lumOff val="35000"/>
                  </a:schemeClr>
                </a:solidFill>
                <a:latin typeface="Phinster Fine Regular"/>
                <a:ea typeface="+mn-ea"/>
                <a:cs typeface="Phinster Fine Regular"/>
              </a:defRPr>
            </a:lvl3pPr>
            <a:lvl4pPr marL="1371600" indent="0" algn="l" defTabSz="457200" rtl="0" eaLnBrk="1" latinLnBrk="0" hangingPunct="1">
              <a:spcBef>
                <a:spcPct val="20000"/>
              </a:spcBef>
              <a:buClr>
                <a:srgbClr val="0F4F5F"/>
              </a:buClr>
              <a:buFont typeface="Arial"/>
              <a:buNone/>
              <a:defRPr sz="1600" b="1" kern="1200">
                <a:solidFill>
                  <a:schemeClr val="tx1">
                    <a:lumMod val="65000"/>
                    <a:lumOff val="35000"/>
                  </a:schemeClr>
                </a:solidFill>
                <a:latin typeface="Phinster Fine Regular"/>
                <a:ea typeface="+mn-ea"/>
                <a:cs typeface="Phinster Fine Regular"/>
              </a:defRPr>
            </a:lvl4pPr>
            <a:lvl5pPr marL="1828800" indent="0" algn="l" defTabSz="457200" rtl="0" eaLnBrk="1" latinLnBrk="0" hangingPunct="1">
              <a:spcBef>
                <a:spcPct val="20000"/>
              </a:spcBef>
              <a:buClr>
                <a:srgbClr val="0F4F5F"/>
              </a:buClr>
              <a:buFont typeface="Arial"/>
              <a:buNone/>
              <a:defRPr sz="1600" b="1" kern="1200">
                <a:solidFill>
                  <a:schemeClr val="tx1">
                    <a:lumMod val="65000"/>
                    <a:lumOff val="35000"/>
                  </a:schemeClr>
                </a:solidFill>
                <a:latin typeface="Phinster Fine Regular"/>
                <a:ea typeface="+mn-ea"/>
                <a:cs typeface="Phinster Fine Regular"/>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r>
              <a:rPr lang="en-US" smtClean="0"/>
              <a:t>Your Goal</a:t>
            </a:r>
            <a:endParaRPr lang="en-US" dirty="0"/>
          </a:p>
        </p:txBody>
      </p:sp>
      <p:sp>
        <p:nvSpPr>
          <p:cNvPr id="17" name="TextBox 16"/>
          <p:cNvSpPr txBox="1"/>
          <p:nvPr/>
        </p:nvSpPr>
        <p:spPr>
          <a:xfrm>
            <a:off x="-1588" y="5246706"/>
            <a:ext cx="4498976" cy="830997"/>
          </a:xfrm>
          <a:prstGeom prst="rect">
            <a:avLst/>
          </a:prstGeom>
          <a:solidFill>
            <a:srgbClr val="BEBEBE">
              <a:alpha val="88000"/>
            </a:srgbClr>
          </a:solidFill>
        </p:spPr>
        <p:txBody>
          <a:bodyPr wrap="square" rtlCol="0">
            <a:spAutoFit/>
          </a:bodyPr>
          <a:lstStyle/>
          <a:p>
            <a:pPr algn="ctr"/>
            <a:r>
              <a:rPr lang="en-US" sz="2400" dirty="0" smtClean="0">
                <a:solidFill>
                  <a:srgbClr val="0F4F5F"/>
                </a:solidFill>
                <a:latin typeface="Phinster Extrabold Regular"/>
                <a:ea typeface="+mj-ea"/>
                <a:cs typeface="Phinster Extrabold Regular"/>
              </a:rPr>
              <a:t>EFFECTIVELY GOVERN </a:t>
            </a:r>
          </a:p>
          <a:p>
            <a:pPr algn="ctr"/>
            <a:r>
              <a:rPr lang="en-US" sz="2400" dirty="0" smtClean="0">
                <a:solidFill>
                  <a:srgbClr val="0F4F5F"/>
                </a:solidFill>
                <a:latin typeface="Phinster Extrabold Regular"/>
                <a:ea typeface="+mj-ea"/>
                <a:cs typeface="Phinster Extrabold Regular"/>
              </a:rPr>
              <a:t>THE COMMUNITY</a:t>
            </a:r>
            <a:endParaRPr lang="en-US" sz="2400" dirty="0">
              <a:solidFill>
                <a:srgbClr val="0F4F5F"/>
              </a:solidFill>
              <a:latin typeface="Phinster Extrabold Regular"/>
              <a:ea typeface="+mj-ea"/>
              <a:cs typeface="Phinster Extrabold Regular"/>
            </a:endParaRPr>
          </a:p>
        </p:txBody>
      </p:sp>
    </p:spTree>
    <p:extLst>
      <p:ext uri="{BB962C8B-B14F-4D97-AF65-F5344CB8AC3E}">
        <p14:creationId xmlns:p14="http://schemas.microsoft.com/office/powerpoint/2010/main" val="10501025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4294967295"/>
          </p:nvPr>
        </p:nvSpPr>
        <p:spPr>
          <a:xfrm>
            <a:off x="467833" y="5840047"/>
            <a:ext cx="8229600" cy="529492"/>
          </a:xfrm>
        </p:spPr>
        <p:txBody>
          <a:bodyPr>
            <a:normAutofit fontScale="70000" lnSpcReduction="20000"/>
          </a:bodyPr>
          <a:lstStyle/>
          <a:p>
            <a:r>
              <a:rPr lang="en-US" dirty="0"/>
              <a:t>Exceptional Management for Your Community.  Delivered.</a:t>
            </a:r>
          </a:p>
          <a:p>
            <a:endParaRPr lang="en-US" dirty="0"/>
          </a:p>
        </p:txBody>
      </p:sp>
      <p:sp>
        <p:nvSpPr>
          <p:cNvPr id="3" name="Date Placeholder 2"/>
          <p:cNvSpPr>
            <a:spLocks noGrp="1"/>
          </p:cNvSpPr>
          <p:nvPr>
            <p:ph type="dt" sz="half" idx="10"/>
          </p:nvPr>
        </p:nvSpPr>
        <p:spPr/>
        <p:txBody>
          <a:bodyPr/>
          <a:lstStyle/>
          <a:p>
            <a:fld id="{7C7314C0-711B-1847-B65D-AE48FB889FCA}" type="datetime4">
              <a:rPr lang="en-US" smtClean="0"/>
              <a:t>March 24, 2014</a:t>
            </a:fld>
            <a:endParaRPr lang="en-US" dirty="0"/>
          </a:p>
        </p:txBody>
      </p:sp>
      <p:sp>
        <p:nvSpPr>
          <p:cNvPr id="4" name="Title 3"/>
          <p:cNvSpPr>
            <a:spLocks noGrp="1"/>
          </p:cNvSpPr>
          <p:nvPr>
            <p:ph type="ctrTitle"/>
          </p:nvPr>
        </p:nvSpPr>
        <p:spPr/>
        <p:txBody>
          <a:bodyPr/>
          <a:lstStyle/>
          <a:p>
            <a:r>
              <a:rPr lang="en-US" dirty="0" smtClean="0"/>
              <a:t>The End</a:t>
            </a:r>
            <a:endParaRPr lang="en-US" dirty="0"/>
          </a:p>
        </p:txBody>
      </p:sp>
    </p:spTree>
    <p:extLst>
      <p:ext uri="{BB962C8B-B14F-4D97-AF65-F5344CB8AC3E}">
        <p14:creationId xmlns:p14="http://schemas.microsoft.com/office/powerpoint/2010/main" val="13665203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4294967295"/>
          </p:nvPr>
        </p:nvSpPr>
        <p:spPr>
          <a:xfrm>
            <a:off x="467833" y="5840047"/>
            <a:ext cx="8229600" cy="529492"/>
          </a:xfrm>
        </p:spPr>
        <p:txBody>
          <a:bodyPr>
            <a:normAutofit fontScale="70000" lnSpcReduction="20000"/>
          </a:bodyPr>
          <a:lstStyle/>
          <a:p>
            <a:r>
              <a:rPr lang="en-US" dirty="0"/>
              <a:t>Exceptional Management for Your Community.  Delivered.</a:t>
            </a:r>
          </a:p>
          <a:p>
            <a:endParaRPr lang="en-US" dirty="0"/>
          </a:p>
        </p:txBody>
      </p:sp>
      <p:sp>
        <p:nvSpPr>
          <p:cNvPr id="3" name="Date Placeholder 2"/>
          <p:cNvSpPr>
            <a:spLocks noGrp="1"/>
          </p:cNvSpPr>
          <p:nvPr>
            <p:ph type="dt" sz="half" idx="10"/>
          </p:nvPr>
        </p:nvSpPr>
        <p:spPr/>
        <p:txBody>
          <a:bodyPr/>
          <a:lstStyle/>
          <a:p>
            <a:fld id="{7C7314C0-711B-1847-B65D-AE48FB889FCA}" type="datetime4">
              <a:rPr lang="en-US" smtClean="0"/>
              <a:t>March 24, 2014</a:t>
            </a:fld>
            <a:endParaRPr lang="en-US" dirty="0"/>
          </a:p>
        </p:txBody>
      </p:sp>
      <p:sp>
        <p:nvSpPr>
          <p:cNvPr id="4" name="Title 3"/>
          <p:cNvSpPr>
            <a:spLocks noGrp="1"/>
          </p:cNvSpPr>
          <p:nvPr>
            <p:ph type="ctrTitle"/>
          </p:nvPr>
        </p:nvSpPr>
        <p:spPr/>
        <p:txBody>
          <a:bodyPr/>
          <a:lstStyle/>
          <a:p>
            <a:r>
              <a:rPr lang="en-US" dirty="0" smtClean="0"/>
              <a:t>Appendix</a:t>
            </a:r>
            <a:endParaRPr lang="en-US" dirty="0"/>
          </a:p>
        </p:txBody>
      </p:sp>
    </p:spTree>
    <p:extLst>
      <p:ext uri="{BB962C8B-B14F-4D97-AF65-F5344CB8AC3E}">
        <p14:creationId xmlns:p14="http://schemas.microsoft.com/office/powerpoint/2010/main" val="23431150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1436688"/>
            <a:ext cx="9144000" cy="639762"/>
          </a:xfrm>
        </p:spPr>
        <p:txBody>
          <a:bodyPr>
            <a:normAutofit/>
          </a:bodyPr>
          <a:lstStyle/>
          <a:p>
            <a:r>
              <a:rPr lang="en-US" dirty="0"/>
              <a:t>Any DEVICE, at ANYTIME, ANYWHERE</a:t>
            </a:r>
          </a:p>
        </p:txBody>
      </p:sp>
      <p:sp>
        <p:nvSpPr>
          <p:cNvPr id="3" name="Content Placeholder 2"/>
          <p:cNvSpPr>
            <a:spLocks noGrp="1"/>
          </p:cNvSpPr>
          <p:nvPr>
            <p:ph sz="half" idx="2"/>
          </p:nvPr>
        </p:nvSpPr>
        <p:spPr/>
        <p:txBody>
          <a:bodyPr>
            <a:normAutofit fontScale="92500"/>
          </a:bodyPr>
          <a:lstStyle/>
          <a:p>
            <a:r>
              <a:rPr lang="en-US" sz="1400" b="1" dirty="0">
                <a:solidFill>
                  <a:srgbClr val="345825"/>
                </a:solidFill>
                <a:latin typeface="Phinster Extrabold Regular"/>
              </a:rPr>
              <a:t>One Common Database</a:t>
            </a:r>
          </a:p>
          <a:p>
            <a:pPr lvl="1"/>
            <a:r>
              <a:rPr lang="en-US" sz="1300" dirty="0"/>
              <a:t>All business processes are managed via a single database to facilitate up-to-date, accurate and accessible information</a:t>
            </a:r>
          </a:p>
          <a:p>
            <a:r>
              <a:rPr lang="en-US" sz="1400" b="1" dirty="0">
                <a:solidFill>
                  <a:srgbClr val="345825"/>
                </a:solidFill>
                <a:latin typeface="Phinster Extrabold Regular"/>
              </a:rPr>
              <a:t>Internal &amp; External Engines</a:t>
            </a:r>
          </a:p>
          <a:p>
            <a:pPr lvl="1"/>
            <a:r>
              <a:rPr lang="en-US" sz="1300" dirty="0"/>
              <a:t>RealManage works with world-class, third-party partners to provide the very best service on every level</a:t>
            </a:r>
          </a:p>
          <a:p>
            <a:r>
              <a:rPr lang="en-US" sz="1400" b="1" dirty="0">
                <a:solidFill>
                  <a:srgbClr val="345825"/>
                </a:solidFill>
                <a:latin typeface="Phinster Extrabold Regular"/>
              </a:rPr>
              <a:t>Business Process </a:t>
            </a:r>
            <a:r>
              <a:rPr lang="en-US" sz="1300" dirty="0"/>
              <a:t>Workflow</a:t>
            </a:r>
          </a:p>
          <a:p>
            <a:pPr lvl="1"/>
            <a:r>
              <a:rPr lang="en-US" sz="1300" dirty="0"/>
              <a:t>Built-in Business Process Wizards guide the user through multiple business processes</a:t>
            </a:r>
          </a:p>
          <a:p>
            <a:pPr lvl="1"/>
            <a:r>
              <a:rPr lang="en-US" sz="1300" dirty="0"/>
              <a:t>Provide rules-based workflow routing</a:t>
            </a:r>
          </a:p>
          <a:p>
            <a:r>
              <a:rPr lang="en-US" sz="1400" b="1" dirty="0">
                <a:solidFill>
                  <a:srgbClr val="345825"/>
                </a:solidFill>
                <a:latin typeface="Phinster Extrabold Regular"/>
              </a:rPr>
              <a:t>User Interface</a:t>
            </a:r>
          </a:p>
          <a:p>
            <a:pPr lvl="1"/>
            <a:r>
              <a:rPr lang="en-US" sz="1300" dirty="0"/>
              <a:t>The RealManage interface can be accessed by residents, committees and boards to facilitate the management of community affairs</a:t>
            </a:r>
          </a:p>
          <a:p>
            <a:pPr lvl="1"/>
            <a:r>
              <a:rPr lang="en-US" sz="1300" dirty="0"/>
              <a:t>The RealManage interface can be accessed anytime, from anywhere and with a variety of devices</a:t>
            </a:r>
          </a:p>
          <a:p>
            <a:endParaRPr lang="en-US" dirty="0"/>
          </a:p>
        </p:txBody>
      </p:sp>
      <p:pic>
        <p:nvPicPr>
          <p:cNvPr id="9" name="Picture 2"/>
          <p:cNvPicPr>
            <a:picLocks noGrp="1" noChangeAspect="1" noChangeArrowheads="1"/>
          </p:cNvPicPr>
          <p:nvPr>
            <p:ph sz="quarter" idx="4"/>
          </p:nvPr>
        </p:nvPicPr>
        <p:blipFill>
          <a:blip r:embed="rId2" cstate="print"/>
          <a:stretch>
            <a:fillRect/>
          </a:stretch>
        </p:blipFill>
        <p:spPr bwMode="auto">
          <a:xfrm>
            <a:off x="4953251" y="2076450"/>
            <a:ext cx="3882523" cy="4049713"/>
          </a:xfrm>
          <a:prstGeom prst="rect">
            <a:avLst/>
          </a:prstGeom>
          <a:noFill/>
          <a:ln w="9525">
            <a:noFill/>
            <a:miter lim="800000"/>
            <a:headEnd/>
            <a:tailEnd/>
          </a:ln>
        </p:spPr>
      </p:pic>
      <p:sp>
        <p:nvSpPr>
          <p:cNvPr id="8" name="Title 7"/>
          <p:cNvSpPr>
            <a:spLocks noGrp="1"/>
          </p:cNvSpPr>
          <p:nvPr>
            <p:ph type="title"/>
          </p:nvPr>
        </p:nvSpPr>
        <p:spPr/>
        <p:txBody>
          <a:bodyPr>
            <a:normAutofit/>
          </a:bodyPr>
          <a:lstStyle/>
          <a:p>
            <a:r>
              <a:rPr lang="en-US" sz="3100" dirty="0" smtClean="0"/>
              <a:t>Business Process Platform Architecture</a:t>
            </a:r>
            <a:endParaRPr lang="en-US" sz="3100" dirty="0">
              <a:solidFill>
                <a:srgbClr val="0F4F5F"/>
              </a:solidFill>
            </a:endParaRPr>
          </a:p>
        </p:txBody>
      </p:sp>
      <p:sp>
        <p:nvSpPr>
          <p:cNvPr id="7" name="Slide Number Placeholder 6"/>
          <p:cNvSpPr>
            <a:spLocks noGrp="1"/>
          </p:cNvSpPr>
          <p:nvPr>
            <p:ph type="sldNum" sz="quarter" idx="11"/>
          </p:nvPr>
        </p:nvSpPr>
        <p:spPr/>
        <p:txBody>
          <a:bodyPr/>
          <a:lstStyle/>
          <a:p>
            <a:fld id="{CEE44A12-C095-A14E-9819-8386363D8EDF}" type="slidenum">
              <a:rPr lang="en-US" smtClean="0"/>
              <a:pPr/>
              <a:t>22</a:t>
            </a:fld>
            <a:endParaRPr lang="en-US" dirty="0"/>
          </a:p>
        </p:txBody>
      </p:sp>
    </p:spTree>
    <p:extLst>
      <p:ext uri="{BB962C8B-B14F-4D97-AF65-F5344CB8AC3E}">
        <p14:creationId xmlns:p14="http://schemas.microsoft.com/office/powerpoint/2010/main" val="6650192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idx="1"/>
          </p:nvPr>
        </p:nvSpPr>
        <p:spPr/>
        <p:txBody>
          <a:bodyPr>
            <a:noAutofit/>
          </a:bodyPr>
          <a:lstStyle/>
          <a:p>
            <a:r>
              <a:rPr lang="en-US" sz="2100" dirty="0" smtClean="0"/>
              <a:t>Giving </a:t>
            </a:r>
            <a:r>
              <a:rPr lang="en-US" sz="2100" dirty="0"/>
              <a:t>you PEACE of Mind with Detailed </a:t>
            </a:r>
            <a:r>
              <a:rPr lang="en-US" sz="2100" dirty="0" smtClean="0"/>
              <a:t>New Community Configuration </a:t>
            </a:r>
            <a:r>
              <a:rPr lang="en-US" sz="2100" dirty="0"/>
              <a:t>and </a:t>
            </a:r>
            <a:r>
              <a:rPr lang="en-US" sz="2100" dirty="0" smtClean="0"/>
              <a:t>Set </a:t>
            </a:r>
            <a:r>
              <a:rPr lang="en-US" sz="2100" dirty="0"/>
              <a:t>up P</a:t>
            </a:r>
            <a:r>
              <a:rPr lang="en-US" sz="2100" dirty="0" smtClean="0"/>
              <a:t>rocess</a:t>
            </a:r>
            <a:endParaRPr lang="en-US" sz="2100" dirty="0"/>
          </a:p>
        </p:txBody>
      </p:sp>
      <p:sp>
        <p:nvSpPr>
          <p:cNvPr id="9" name="Title 8"/>
          <p:cNvSpPr>
            <a:spLocks noGrp="1"/>
          </p:cNvSpPr>
          <p:nvPr>
            <p:ph type="title"/>
          </p:nvPr>
        </p:nvSpPr>
        <p:spPr/>
        <p:txBody>
          <a:bodyPr>
            <a:normAutofit/>
          </a:bodyPr>
          <a:lstStyle/>
          <a:p>
            <a:r>
              <a:rPr lang="en-US" dirty="0" smtClean="0"/>
              <a:t>RealSetUp</a:t>
            </a:r>
            <a:endParaRPr lang="en-US" dirty="0"/>
          </a:p>
        </p:txBody>
      </p:sp>
      <p:pic>
        <p:nvPicPr>
          <p:cNvPr id="12" name="Picture 14"/>
          <p:cNvPicPr>
            <a:picLocks noGrp="1" noChangeAspect="1" noChangeArrowheads="1"/>
          </p:cNvPicPr>
          <p:nvPr>
            <p:ph sz="half" idx="2"/>
          </p:nvPr>
        </p:nvPicPr>
        <p:blipFill>
          <a:blip r:embed="rId2" cstate="print"/>
          <a:stretch>
            <a:fillRect/>
          </a:stretch>
        </p:blipFill>
        <p:spPr bwMode="auto">
          <a:xfrm>
            <a:off x="854270" y="2127250"/>
            <a:ext cx="7415140" cy="4049713"/>
          </a:xfrm>
          <a:prstGeom prst="rect">
            <a:avLst/>
          </a:prstGeom>
          <a:noFill/>
          <a:ln w="12700" cap="sq">
            <a:noFill/>
            <a:miter lim="800000"/>
            <a:headEnd type="none" w="sm" len="sm"/>
            <a:tailEnd type="none" w="sm" len="sm"/>
          </a:ln>
        </p:spPr>
      </p:pic>
      <p:sp>
        <p:nvSpPr>
          <p:cNvPr id="2" name="Slide Number Placeholder 1"/>
          <p:cNvSpPr>
            <a:spLocks noGrp="1"/>
          </p:cNvSpPr>
          <p:nvPr>
            <p:ph type="sldNum" sz="quarter" idx="11"/>
          </p:nvPr>
        </p:nvSpPr>
        <p:spPr/>
        <p:txBody>
          <a:bodyPr/>
          <a:lstStyle/>
          <a:p>
            <a:fld id="{CEE44A12-C095-A14E-9819-8386363D8EDF}" type="slidenum">
              <a:rPr lang="en-US" smtClean="0"/>
              <a:pPr/>
              <a:t>23</a:t>
            </a:fld>
            <a:endParaRPr lang="en-US" dirty="0"/>
          </a:p>
        </p:txBody>
      </p:sp>
    </p:spTree>
    <p:extLst>
      <p:ext uri="{BB962C8B-B14F-4D97-AF65-F5344CB8AC3E}">
        <p14:creationId xmlns:p14="http://schemas.microsoft.com/office/powerpoint/2010/main" val="19508680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idx="1"/>
          </p:nvPr>
        </p:nvSpPr>
        <p:spPr/>
        <p:txBody>
          <a:bodyPr>
            <a:noAutofit/>
          </a:bodyPr>
          <a:lstStyle/>
          <a:p>
            <a:pPr>
              <a:spcBef>
                <a:spcPts val="0"/>
              </a:spcBef>
            </a:pPr>
            <a:r>
              <a:rPr lang="en-US" sz="1800" dirty="0" smtClean="0"/>
              <a:t>Providing </a:t>
            </a:r>
            <a:r>
              <a:rPr lang="en-US" sz="1800" dirty="0"/>
              <a:t>the TRANSPARENCY and VISIBILITY You and Your Community Deserve with </a:t>
            </a:r>
            <a:r>
              <a:rPr lang="en-US" sz="1800" dirty="0" smtClean="0"/>
              <a:t>Cloud-based </a:t>
            </a:r>
            <a:r>
              <a:rPr lang="en-US" sz="1800" dirty="0"/>
              <a:t>Board, Resident and Closing </a:t>
            </a:r>
            <a:r>
              <a:rPr lang="en-US" sz="1800" dirty="0" smtClean="0"/>
              <a:t>Portals </a:t>
            </a:r>
            <a:endParaRPr lang="en-US" sz="1800" dirty="0"/>
          </a:p>
        </p:txBody>
      </p:sp>
      <p:sp>
        <p:nvSpPr>
          <p:cNvPr id="9" name="Title 8"/>
          <p:cNvSpPr>
            <a:spLocks noGrp="1"/>
          </p:cNvSpPr>
          <p:nvPr>
            <p:ph type="title"/>
          </p:nvPr>
        </p:nvSpPr>
        <p:spPr/>
        <p:txBody>
          <a:bodyPr>
            <a:noAutofit/>
          </a:bodyPr>
          <a:lstStyle/>
          <a:p>
            <a:r>
              <a:rPr lang="en-US" dirty="0" smtClean="0"/>
              <a:t>RealReports</a:t>
            </a:r>
            <a:endParaRPr lang="en-US" dirty="0"/>
          </a:p>
        </p:txBody>
      </p:sp>
      <p:pic>
        <p:nvPicPr>
          <p:cNvPr id="14" name="Picture 3"/>
          <p:cNvPicPr>
            <a:picLocks noChangeAspect="1" noChangeArrowheads="1"/>
          </p:cNvPicPr>
          <p:nvPr/>
        </p:nvPicPr>
        <p:blipFill>
          <a:blip r:embed="rId2" cstate="print">
            <a:extLst>
              <a:ext uri="{28A0092B-C50C-407E-A947-70E740481C1C}">
                <a14:useLocalDpi xmlns:a14="http://schemas.microsoft.com/office/drawing/2010/main"/>
              </a:ext>
            </a:extLst>
          </a:blip>
          <a:stretch>
            <a:fillRect/>
          </a:stretch>
        </p:blipFill>
        <p:spPr bwMode="auto">
          <a:xfrm>
            <a:off x="384851" y="3015352"/>
            <a:ext cx="2160865" cy="3102822"/>
          </a:xfrm>
          <a:prstGeom prst="rect">
            <a:avLst/>
          </a:prstGeom>
          <a:noFill/>
          <a:ln w="9525">
            <a:noFill/>
            <a:miter lim="800000"/>
            <a:headEnd/>
            <a:tailEnd/>
          </a:ln>
        </p:spPr>
      </p:pic>
      <p:pic>
        <p:nvPicPr>
          <p:cNvPr id="15" name="Picture 8"/>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496179" y="3119120"/>
            <a:ext cx="2154648" cy="2667000"/>
          </a:xfrm>
          <a:prstGeom prst="rect">
            <a:avLst/>
          </a:prstGeom>
          <a:noFill/>
          <a:ln w="9525">
            <a:noFill/>
            <a:miter lim="800000"/>
            <a:headEnd/>
            <a:tailEnd/>
          </a:ln>
        </p:spPr>
      </p:pic>
      <p:pic>
        <p:nvPicPr>
          <p:cNvPr id="16" name="Picture 7"/>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324600" y="3048000"/>
            <a:ext cx="2398794" cy="3000655"/>
          </a:xfrm>
          <a:prstGeom prst="rect">
            <a:avLst/>
          </a:prstGeom>
          <a:noFill/>
          <a:ln w="9525">
            <a:noFill/>
            <a:miter lim="800000"/>
            <a:headEnd/>
            <a:tailEnd/>
          </a:ln>
        </p:spPr>
      </p:pic>
      <p:sp>
        <p:nvSpPr>
          <p:cNvPr id="17" name="TextBox 16"/>
          <p:cNvSpPr txBox="1"/>
          <p:nvPr/>
        </p:nvSpPr>
        <p:spPr>
          <a:xfrm>
            <a:off x="609600" y="2362200"/>
            <a:ext cx="1752600" cy="381000"/>
          </a:xfrm>
          <a:prstGeom prst="rect">
            <a:avLst/>
          </a:prstGeom>
          <a:solidFill>
            <a:srgbClr val="0F4F5F"/>
          </a:solidFill>
        </p:spPr>
        <p:txBody>
          <a:bodyPr wrap="square" rtlCol="0">
            <a:spAutoFit/>
          </a:bodyPr>
          <a:lstStyle/>
          <a:p>
            <a:pPr algn="ctr"/>
            <a:r>
              <a:rPr lang="en-US" b="1" dirty="0" smtClean="0">
                <a:solidFill>
                  <a:schemeClr val="bg1"/>
                </a:solidFill>
                <a:latin typeface="Phinster Extrabold Regular"/>
                <a:cs typeface="Tahoma" pitchFamily="34" charset="0"/>
              </a:rPr>
              <a:t>Board Portal</a:t>
            </a:r>
          </a:p>
        </p:txBody>
      </p:sp>
      <p:sp>
        <p:nvSpPr>
          <p:cNvPr id="18" name="TextBox 17"/>
          <p:cNvSpPr txBox="1"/>
          <p:nvPr/>
        </p:nvSpPr>
        <p:spPr>
          <a:xfrm>
            <a:off x="3543300" y="2357120"/>
            <a:ext cx="2057400" cy="369332"/>
          </a:xfrm>
          <a:prstGeom prst="rect">
            <a:avLst/>
          </a:prstGeom>
          <a:solidFill>
            <a:srgbClr val="0F4F5F"/>
          </a:solidFill>
        </p:spPr>
        <p:txBody>
          <a:bodyPr wrap="square" rtlCol="0">
            <a:spAutoFit/>
          </a:bodyPr>
          <a:lstStyle/>
          <a:p>
            <a:pPr algn="ctr"/>
            <a:r>
              <a:rPr lang="en-US" b="1" dirty="0" smtClean="0">
                <a:solidFill>
                  <a:schemeClr val="bg1"/>
                </a:solidFill>
                <a:latin typeface="Phinster Extrabold Regular"/>
                <a:cs typeface="Tahoma" pitchFamily="34" charset="0"/>
              </a:rPr>
              <a:t>Resident Portal</a:t>
            </a:r>
          </a:p>
        </p:txBody>
      </p:sp>
      <p:sp>
        <p:nvSpPr>
          <p:cNvPr id="19" name="TextBox 18"/>
          <p:cNvSpPr txBox="1"/>
          <p:nvPr/>
        </p:nvSpPr>
        <p:spPr>
          <a:xfrm>
            <a:off x="6553200" y="2362200"/>
            <a:ext cx="1905000" cy="369332"/>
          </a:xfrm>
          <a:prstGeom prst="rect">
            <a:avLst/>
          </a:prstGeom>
          <a:solidFill>
            <a:srgbClr val="0F4F5F"/>
          </a:solidFill>
        </p:spPr>
        <p:txBody>
          <a:bodyPr wrap="square" rtlCol="0">
            <a:spAutoFit/>
          </a:bodyPr>
          <a:lstStyle/>
          <a:p>
            <a:pPr algn="ctr"/>
            <a:r>
              <a:rPr lang="en-US" b="1" dirty="0" smtClean="0">
                <a:solidFill>
                  <a:schemeClr val="bg1"/>
                </a:solidFill>
                <a:latin typeface="Phinster Extrabold Regular"/>
                <a:cs typeface="Tahoma" pitchFamily="34" charset="0"/>
              </a:rPr>
              <a:t>Closing Portal</a:t>
            </a:r>
          </a:p>
        </p:txBody>
      </p:sp>
      <p:sp>
        <p:nvSpPr>
          <p:cNvPr id="2" name="Slide Number Placeholder 1"/>
          <p:cNvSpPr>
            <a:spLocks noGrp="1"/>
          </p:cNvSpPr>
          <p:nvPr>
            <p:ph type="sldNum" sz="quarter" idx="11"/>
          </p:nvPr>
        </p:nvSpPr>
        <p:spPr/>
        <p:txBody>
          <a:bodyPr/>
          <a:lstStyle/>
          <a:p>
            <a:fld id="{CEE44A12-C095-A14E-9819-8386363D8EDF}" type="slidenum">
              <a:rPr lang="en-US" smtClean="0"/>
              <a:pPr/>
              <a:t>24</a:t>
            </a:fld>
            <a:endParaRPr lang="en-US" dirty="0"/>
          </a:p>
        </p:txBody>
      </p:sp>
    </p:spTree>
    <p:extLst>
      <p:ext uri="{BB962C8B-B14F-4D97-AF65-F5344CB8AC3E}">
        <p14:creationId xmlns:p14="http://schemas.microsoft.com/office/powerpoint/2010/main" val="23408804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1436688"/>
            <a:ext cx="9144000" cy="639762"/>
          </a:xfrm>
        </p:spPr>
        <p:txBody>
          <a:bodyPr/>
          <a:lstStyle/>
          <a:p>
            <a:r>
              <a:rPr lang="en-US" b="0" dirty="0" smtClean="0"/>
              <a:t>TRANSPARENCY. VISIBILITY. ACCURACY</a:t>
            </a:r>
            <a:endParaRPr lang="en-US" b="0" dirty="0"/>
          </a:p>
        </p:txBody>
      </p:sp>
      <p:sp>
        <p:nvSpPr>
          <p:cNvPr id="4" name="Content Placeholder 3"/>
          <p:cNvSpPr>
            <a:spLocks noGrp="1"/>
          </p:cNvSpPr>
          <p:nvPr>
            <p:ph sz="quarter" idx="4"/>
          </p:nvPr>
        </p:nvSpPr>
        <p:spPr/>
        <p:txBody>
          <a:bodyPr>
            <a:normAutofit fontScale="77500" lnSpcReduction="20000"/>
          </a:bodyPr>
          <a:lstStyle/>
          <a:p>
            <a:pPr lvl="0">
              <a:lnSpc>
                <a:spcPct val="120000"/>
              </a:lnSpc>
            </a:pPr>
            <a:r>
              <a:rPr lang="en-US" dirty="0"/>
              <a:t>Provides industry leading </a:t>
            </a:r>
            <a:r>
              <a:rPr lang="en-US" b="1" dirty="0">
                <a:solidFill>
                  <a:srgbClr val="345825"/>
                </a:solidFill>
                <a:latin typeface="Phinster Extrabold Regular"/>
              </a:rPr>
              <a:t>transparency and visibility</a:t>
            </a:r>
            <a:r>
              <a:rPr lang="en-US" dirty="0">
                <a:solidFill>
                  <a:srgbClr val="345825"/>
                </a:solidFill>
              </a:rPr>
              <a:t> </a:t>
            </a:r>
            <a:r>
              <a:rPr lang="en-US" dirty="0"/>
              <a:t>into the business affairs of your community</a:t>
            </a:r>
          </a:p>
          <a:p>
            <a:pPr lvl="0">
              <a:lnSpc>
                <a:spcPct val="120000"/>
              </a:lnSpc>
            </a:pPr>
            <a:r>
              <a:rPr lang="en-US" dirty="0"/>
              <a:t>In conjunction with</a:t>
            </a:r>
            <a:r>
              <a:rPr lang="en-US" sz="2100" dirty="0"/>
              <a:t> our</a:t>
            </a:r>
            <a:r>
              <a:rPr lang="en-US" sz="2100" b="1" dirty="0"/>
              <a:t> </a:t>
            </a:r>
            <a:r>
              <a:rPr lang="en-US" b="1" dirty="0">
                <a:solidFill>
                  <a:srgbClr val="345825"/>
                </a:solidFill>
              </a:rPr>
              <a:t>cloud-based </a:t>
            </a:r>
            <a:r>
              <a:rPr lang="en-US" b="1" dirty="0" smtClean="0">
                <a:solidFill>
                  <a:srgbClr val="345825"/>
                </a:solidFill>
              </a:rPr>
              <a:t>board </a:t>
            </a:r>
            <a:r>
              <a:rPr lang="en-US" b="1" dirty="0">
                <a:solidFill>
                  <a:srgbClr val="345825"/>
                </a:solidFill>
              </a:rPr>
              <a:t>portal, </a:t>
            </a:r>
            <a:r>
              <a:rPr lang="en-US" b="1" dirty="0" smtClean="0">
                <a:solidFill>
                  <a:srgbClr val="345825"/>
                </a:solidFill>
              </a:rPr>
              <a:t>resident </a:t>
            </a:r>
            <a:r>
              <a:rPr lang="en-US" b="1" dirty="0">
                <a:solidFill>
                  <a:srgbClr val="345825"/>
                </a:solidFill>
              </a:rPr>
              <a:t>portal and Monthly Financial reports</a:t>
            </a:r>
          </a:p>
          <a:p>
            <a:pPr lvl="0">
              <a:lnSpc>
                <a:spcPct val="120000"/>
              </a:lnSpc>
            </a:pPr>
            <a:r>
              <a:rPr lang="en-US" b="1" dirty="0">
                <a:solidFill>
                  <a:srgbClr val="345825"/>
                </a:solidFill>
                <a:latin typeface="Phinster Extrabold Regular"/>
              </a:rPr>
              <a:t>Consultative, value-added tool </a:t>
            </a:r>
            <a:r>
              <a:rPr lang="en-US" dirty="0"/>
              <a:t>for both our Community Association Managers and your board members</a:t>
            </a:r>
          </a:p>
          <a:p>
            <a:pPr lvl="0">
              <a:lnSpc>
                <a:spcPct val="120000"/>
              </a:lnSpc>
            </a:pPr>
            <a:r>
              <a:rPr lang="en-US" dirty="0"/>
              <a:t>Extensive view of the business affairs </a:t>
            </a:r>
            <a:r>
              <a:rPr lang="en-US" sz="1800" dirty="0"/>
              <a:t>of </a:t>
            </a:r>
            <a:r>
              <a:rPr lang="en-US" sz="2100" dirty="0"/>
              <a:t>the community </a:t>
            </a:r>
            <a:r>
              <a:rPr lang="en-US" dirty="0"/>
              <a:t>allowing for better,</a:t>
            </a:r>
            <a:r>
              <a:rPr lang="en-US" b="1" dirty="0">
                <a:solidFill>
                  <a:srgbClr val="345825"/>
                </a:solidFill>
                <a:latin typeface="Phinster Extrabold Regular"/>
              </a:rPr>
              <a:t> more informed decisions</a:t>
            </a:r>
            <a:r>
              <a:rPr lang="en-US" dirty="0"/>
              <a:t> </a:t>
            </a:r>
          </a:p>
          <a:p>
            <a:pPr lvl="0">
              <a:lnSpc>
                <a:spcPct val="120000"/>
              </a:lnSpc>
            </a:pPr>
            <a:r>
              <a:rPr lang="en-US" dirty="0"/>
              <a:t>A true </a:t>
            </a:r>
            <a:r>
              <a:rPr lang="en-US" b="1" dirty="0">
                <a:solidFill>
                  <a:srgbClr val="345825"/>
                </a:solidFill>
                <a:latin typeface="Phinster Extrabold Regular"/>
              </a:rPr>
              <a:t>360-review </a:t>
            </a:r>
            <a:r>
              <a:rPr lang="en-US" dirty="0"/>
              <a:t>of our level of service conducted on a monthly basis provided in .</a:t>
            </a:r>
            <a:r>
              <a:rPr lang="en-US" dirty="0" err="1"/>
              <a:t>pdf</a:t>
            </a:r>
            <a:r>
              <a:rPr lang="en-US" dirty="0"/>
              <a:t> format for your review</a:t>
            </a:r>
          </a:p>
          <a:p>
            <a:endParaRPr lang="en-US" dirty="0"/>
          </a:p>
          <a:p>
            <a:endParaRPr lang="en-US" dirty="0"/>
          </a:p>
        </p:txBody>
      </p:sp>
      <p:sp>
        <p:nvSpPr>
          <p:cNvPr id="6" name="Title 5"/>
          <p:cNvSpPr>
            <a:spLocks noGrp="1"/>
          </p:cNvSpPr>
          <p:nvPr>
            <p:ph type="title"/>
          </p:nvPr>
        </p:nvSpPr>
        <p:spPr/>
        <p:txBody>
          <a:bodyPr>
            <a:noAutofit/>
          </a:bodyPr>
          <a:lstStyle/>
          <a:p>
            <a:r>
              <a:rPr lang="en-US" dirty="0" smtClean="0"/>
              <a:t>Management Report</a:t>
            </a:r>
            <a:endParaRPr lang="en-US" dirty="0">
              <a:solidFill>
                <a:srgbClr val="0F4F5F"/>
              </a:solidFill>
            </a:endParaRPr>
          </a:p>
        </p:txBody>
      </p:sp>
      <p:sp>
        <p:nvSpPr>
          <p:cNvPr id="5" name="Slide Number Placeholder 4"/>
          <p:cNvSpPr>
            <a:spLocks noGrp="1"/>
          </p:cNvSpPr>
          <p:nvPr>
            <p:ph type="sldNum" sz="quarter" idx="11"/>
          </p:nvPr>
        </p:nvSpPr>
        <p:spPr/>
        <p:txBody>
          <a:bodyPr/>
          <a:lstStyle/>
          <a:p>
            <a:fld id="{CEE44A12-C095-A14E-9819-8386363D8EDF}" type="slidenum">
              <a:rPr lang="en-US" smtClean="0"/>
              <a:pPr/>
              <a:t>25</a:t>
            </a:fld>
            <a:endParaRPr lang="en-US" dirty="0"/>
          </a:p>
        </p:txBody>
      </p:sp>
      <p:pic>
        <p:nvPicPr>
          <p:cNvPr id="9" name="Content Placeholder 7" descr="Operating fund info.jpg"/>
          <p:cNvPicPr>
            <a:picLocks noChangeAspect="1"/>
          </p:cNvPicPr>
          <p:nvPr/>
        </p:nvPicPr>
        <p:blipFill>
          <a:blip r:embed="rId2" cstate="print"/>
          <a:stretch>
            <a:fillRect/>
          </a:stretch>
        </p:blipFill>
        <p:spPr>
          <a:xfrm>
            <a:off x="641688" y="2087293"/>
            <a:ext cx="3593424" cy="2239252"/>
          </a:xfrm>
          <a:prstGeom prst="rect">
            <a:avLst/>
          </a:prstGeom>
        </p:spPr>
      </p:pic>
      <p:pic>
        <p:nvPicPr>
          <p:cNvPr id="10" name="Picture 9" descr="DRV dashboard.jpg"/>
          <p:cNvPicPr>
            <a:picLocks noChangeAspect="1"/>
          </p:cNvPicPr>
          <p:nvPr/>
        </p:nvPicPr>
        <p:blipFill>
          <a:blip r:embed="rId3" cstate="print"/>
          <a:stretch>
            <a:fillRect/>
          </a:stretch>
        </p:blipFill>
        <p:spPr>
          <a:xfrm>
            <a:off x="402582" y="4239414"/>
            <a:ext cx="4094806" cy="1966494"/>
          </a:xfrm>
          <a:prstGeom prst="rect">
            <a:avLst/>
          </a:prstGeom>
        </p:spPr>
      </p:pic>
    </p:spTree>
    <p:extLst>
      <p:ext uri="{BB962C8B-B14F-4D97-AF65-F5344CB8AC3E}">
        <p14:creationId xmlns:p14="http://schemas.microsoft.com/office/powerpoint/2010/main" val="10192340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noAutofit/>
          </a:bodyPr>
          <a:lstStyle/>
          <a:p>
            <a:pPr>
              <a:spcBef>
                <a:spcPts val="0"/>
              </a:spcBef>
            </a:pPr>
            <a:r>
              <a:rPr lang="en-US" sz="1800" dirty="0"/>
              <a:t>Putting the BEAUTY </a:t>
            </a:r>
            <a:r>
              <a:rPr lang="en-US" sz="1800" dirty="0" smtClean="0"/>
              <a:t>In </a:t>
            </a:r>
            <a:r>
              <a:rPr lang="en-US" sz="1800" dirty="0"/>
              <a:t>Your Community </a:t>
            </a:r>
            <a:r>
              <a:rPr lang="en-US" sz="1800" dirty="0" smtClean="0"/>
              <a:t>with Online </a:t>
            </a:r>
            <a:r>
              <a:rPr lang="en-US" sz="1800" dirty="0"/>
              <a:t>and </a:t>
            </a:r>
            <a:r>
              <a:rPr lang="en-US" sz="1800" dirty="0" smtClean="0"/>
              <a:t>Offline Deed Restriction </a:t>
            </a:r>
            <a:r>
              <a:rPr lang="en-US" sz="1800" dirty="0"/>
              <a:t>and A</a:t>
            </a:r>
            <a:r>
              <a:rPr lang="en-US" sz="1800" dirty="0" smtClean="0"/>
              <a:t>rchitectural inspections </a:t>
            </a:r>
            <a:r>
              <a:rPr lang="en-US" sz="1800" dirty="0"/>
              <a:t>with </a:t>
            </a:r>
            <a:r>
              <a:rPr lang="en-US" sz="1800" dirty="0" smtClean="0"/>
              <a:t>Real-Time </a:t>
            </a:r>
            <a:r>
              <a:rPr lang="en-US" sz="1800" dirty="0"/>
              <a:t>R</a:t>
            </a:r>
            <a:r>
              <a:rPr lang="en-US" sz="1800" dirty="0" smtClean="0"/>
              <a:t>eporting</a:t>
            </a:r>
            <a:endParaRPr lang="en-US" dirty="0"/>
          </a:p>
        </p:txBody>
      </p:sp>
      <p:sp>
        <p:nvSpPr>
          <p:cNvPr id="2" name="Title 1"/>
          <p:cNvSpPr>
            <a:spLocks noGrp="1"/>
          </p:cNvSpPr>
          <p:nvPr>
            <p:ph type="title"/>
          </p:nvPr>
        </p:nvSpPr>
        <p:spPr/>
        <p:txBody>
          <a:bodyPr>
            <a:normAutofit/>
          </a:bodyPr>
          <a:lstStyle/>
          <a:p>
            <a:r>
              <a:rPr lang="en-US" dirty="0" smtClean="0"/>
              <a:t>RealInspect</a:t>
            </a:r>
            <a:endParaRPr lang="en-US" dirty="0"/>
          </a:p>
        </p:txBody>
      </p:sp>
      <p:sp>
        <p:nvSpPr>
          <p:cNvPr id="4" name="Slide Number Placeholder 3"/>
          <p:cNvSpPr>
            <a:spLocks noGrp="1"/>
          </p:cNvSpPr>
          <p:nvPr>
            <p:ph type="sldNum" sz="quarter" idx="11"/>
          </p:nvPr>
        </p:nvSpPr>
        <p:spPr/>
        <p:txBody>
          <a:bodyPr/>
          <a:lstStyle/>
          <a:p>
            <a:fld id="{CEE44A12-C095-A14E-9819-8386363D8EDF}" type="slidenum">
              <a:rPr lang="en-US" smtClean="0"/>
              <a:pPr/>
              <a:t>26</a:t>
            </a:fld>
            <a:endParaRPr lang="en-US" dirty="0"/>
          </a:p>
        </p:txBody>
      </p:sp>
      <p:pic>
        <p:nvPicPr>
          <p:cNvPr id="9" name="Picture 2"/>
          <p:cNvPicPr>
            <a:picLocks noChangeAspect="1" noChangeArrowheads="1"/>
          </p:cNvPicPr>
          <p:nvPr/>
        </p:nvPicPr>
        <p:blipFill>
          <a:blip r:embed="rId2" cstate="print"/>
          <a:srcRect/>
          <a:stretch>
            <a:fillRect/>
          </a:stretch>
        </p:blipFill>
        <p:spPr bwMode="auto">
          <a:xfrm rot="5400000">
            <a:off x="2266950" y="2028826"/>
            <a:ext cx="1590675" cy="2009775"/>
          </a:xfrm>
          <a:prstGeom prst="rect">
            <a:avLst/>
          </a:prstGeom>
          <a:noFill/>
          <a:ln w="9525">
            <a:noFill/>
            <a:miter lim="800000"/>
            <a:headEnd/>
            <a:tailEnd/>
          </a:ln>
        </p:spPr>
      </p:pic>
      <p:pic>
        <p:nvPicPr>
          <p:cNvPr id="10" name="Picture 7"/>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2190750" y="2362200"/>
            <a:ext cx="1752600" cy="1314452"/>
          </a:xfrm>
          <a:prstGeom prst="rect">
            <a:avLst/>
          </a:prstGeom>
          <a:noFill/>
          <a:ln w="12700" cap="sq">
            <a:noFill/>
            <a:miter lim="800000"/>
            <a:headEnd type="none" w="sm" len="sm"/>
            <a:tailEnd type="none" w="sm" len="sm"/>
          </a:ln>
        </p:spPr>
      </p:pic>
      <p:pic>
        <p:nvPicPr>
          <p:cNvPr id="11" name="Picture 3"/>
          <p:cNvPicPr>
            <a:picLocks noChangeAspect="1" noChangeArrowheads="1"/>
          </p:cNvPicPr>
          <p:nvPr/>
        </p:nvPicPr>
        <p:blipFill>
          <a:blip r:embed="rId4" cstate="print"/>
          <a:srcRect/>
          <a:stretch>
            <a:fillRect/>
          </a:stretch>
        </p:blipFill>
        <p:spPr bwMode="auto">
          <a:xfrm>
            <a:off x="434469" y="3965048"/>
            <a:ext cx="2721708" cy="2023530"/>
          </a:xfrm>
          <a:prstGeom prst="rect">
            <a:avLst/>
          </a:prstGeom>
          <a:noFill/>
          <a:ln w="9525">
            <a:noFill/>
            <a:miter lim="800000"/>
            <a:headEnd/>
            <a:tailEnd/>
          </a:ln>
        </p:spPr>
      </p:pic>
      <p:pic>
        <p:nvPicPr>
          <p:cNvPr id="12" name="Picture 7"/>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801307" y="4118888"/>
            <a:ext cx="1988032" cy="1215830"/>
          </a:xfrm>
          <a:prstGeom prst="rect">
            <a:avLst/>
          </a:prstGeom>
          <a:noFill/>
          <a:ln w="12700" cap="sq">
            <a:noFill/>
            <a:miter lim="800000"/>
            <a:headEnd type="none" w="sm" len="sm"/>
            <a:tailEnd type="none" w="sm" len="sm"/>
          </a:ln>
        </p:spPr>
      </p:pic>
      <p:pic>
        <p:nvPicPr>
          <p:cNvPr id="13" name="Picture 7"/>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3355036" y="4495800"/>
            <a:ext cx="3350564" cy="1684338"/>
          </a:xfrm>
          <a:prstGeom prst="rect">
            <a:avLst/>
          </a:prstGeom>
          <a:noFill/>
          <a:ln w="9525">
            <a:noFill/>
            <a:miter lim="800000"/>
            <a:headEnd/>
            <a:tailEnd/>
          </a:ln>
        </p:spPr>
      </p:pic>
      <p:pic>
        <p:nvPicPr>
          <p:cNvPr id="14" name="Picture 6"/>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191000" y="2133600"/>
            <a:ext cx="4753914" cy="2775218"/>
          </a:xfrm>
          <a:prstGeom prst="rect">
            <a:avLst/>
          </a:prstGeom>
          <a:noFill/>
          <a:ln w="9525">
            <a:noFill/>
            <a:miter lim="800000"/>
            <a:headEnd/>
            <a:tailEnd/>
          </a:ln>
        </p:spPr>
      </p:pic>
      <p:pic>
        <p:nvPicPr>
          <p:cNvPr id="15" name="Picture 14"/>
          <p:cNvPicPr>
            <a:picLocks noChangeAspect="1"/>
          </p:cNvPicPr>
          <p:nvPr/>
        </p:nvPicPr>
        <p:blipFill>
          <a:blip r:embed="rId8">
            <a:extLst>
              <a:ext uri="{28A0092B-C50C-407E-A947-70E740481C1C}">
                <a14:useLocalDpi xmlns:a14="http://schemas.microsoft.com/office/drawing/2010/main"/>
              </a:ext>
            </a:extLst>
          </a:blip>
          <a:stretch>
            <a:fillRect/>
          </a:stretch>
        </p:blipFill>
        <p:spPr>
          <a:xfrm rot="5400000" flipH="1">
            <a:off x="554122" y="2209572"/>
            <a:ext cx="980068" cy="1683761"/>
          </a:xfrm>
          <a:prstGeom prst="rect">
            <a:avLst/>
          </a:prstGeom>
        </p:spPr>
      </p:pic>
      <p:pic>
        <p:nvPicPr>
          <p:cNvPr id="16" name="Picture 15"/>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34469" y="2628901"/>
            <a:ext cx="1222968" cy="809626"/>
          </a:xfrm>
          <a:prstGeom prst="rect">
            <a:avLst/>
          </a:prstGeom>
        </p:spPr>
      </p:pic>
    </p:spTree>
    <p:extLst>
      <p:ext uri="{BB962C8B-B14F-4D97-AF65-F5344CB8AC3E}">
        <p14:creationId xmlns:p14="http://schemas.microsoft.com/office/powerpoint/2010/main" val="241628032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noAutofit/>
          </a:bodyPr>
          <a:lstStyle/>
          <a:p>
            <a:pPr>
              <a:spcBef>
                <a:spcPts val="0"/>
              </a:spcBef>
            </a:pPr>
            <a:r>
              <a:rPr lang="en-US" sz="2200" dirty="0" smtClean="0"/>
              <a:t>World-Class Resident Service with Extended Hours and </a:t>
            </a:r>
          </a:p>
          <a:p>
            <a:pPr>
              <a:spcBef>
                <a:spcPts val="0"/>
              </a:spcBef>
            </a:pPr>
            <a:r>
              <a:rPr lang="en-US" sz="2200" dirty="0" smtClean="0"/>
              <a:t>Multilingual </a:t>
            </a:r>
            <a:r>
              <a:rPr lang="en-US" sz="2200" dirty="0" smtClean="0"/>
              <a:t>Support that DELIGHTS</a:t>
            </a:r>
            <a:endParaRPr lang="en-US" sz="2200" dirty="0"/>
          </a:p>
        </p:txBody>
      </p:sp>
      <p:sp>
        <p:nvSpPr>
          <p:cNvPr id="2" name="Title 1"/>
          <p:cNvSpPr>
            <a:spLocks noGrp="1"/>
          </p:cNvSpPr>
          <p:nvPr>
            <p:ph type="title"/>
          </p:nvPr>
        </p:nvSpPr>
        <p:spPr/>
        <p:txBody>
          <a:bodyPr>
            <a:normAutofit/>
          </a:bodyPr>
          <a:lstStyle/>
          <a:p>
            <a:r>
              <a:rPr lang="en-US" sz="4000" dirty="0" smtClean="0"/>
              <a:t>RealService</a:t>
            </a:r>
            <a:endParaRPr lang="en-US" sz="4000" dirty="0">
              <a:solidFill>
                <a:srgbClr val="0F4F5F"/>
              </a:solidFill>
            </a:endParaRPr>
          </a:p>
        </p:txBody>
      </p:sp>
      <p:sp>
        <p:nvSpPr>
          <p:cNvPr id="4" name="Slide Number Placeholder 3"/>
          <p:cNvSpPr>
            <a:spLocks noGrp="1"/>
          </p:cNvSpPr>
          <p:nvPr>
            <p:ph type="sldNum" sz="quarter" idx="11"/>
          </p:nvPr>
        </p:nvSpPr>
        <p:spPr/>
        <p:txBody>
          <a:bodyPr/>
          <a:lstStyle/>
          <a:p>
            <a:fld id="{CEE44A12-C095-A14E-9819-8386363D8EDF}" type="slidenum">
              <a:rPr lang="en-US" smtClean="0"/>
              <a:pPr/>
              <a:t>27</a:t>
            </a:fld>
            <a:endParaRPr lang="en-US" dirty="0"/>
          </a:p>
        </p:txBody>
      </p:sp>
      <p:pic>
        <p:nvPicPr>
          <p:cNvPr id="17" name="Picture 7"/>
          <p:cNvPicPr>
            <a:picLocks noChangeAspect="1" noChangeArrowheads="1"/>
          </p:cNvPicPr>
          <p:nvPr/>
        </p:nvPicPr>
        <p:blipFill>
          <a:blip r:embed="rId2" cstate="print"/>
          <a:srcRect/>
          <a:stretch>
            <a:fillRect/>
          </a:stretch>
        </p:blipFill>
        <p:spPr bwMode="auto">
          <a:xfrm>
            <a:off x="935037" y="2118360"/>
            <a:ext cx="7273925" cy="4087813"/>
          </a:xfrm>
          <a:prstGeom prst="rect">
            <a:avLst/>
          </a:prstGeom>
          <a:noFill/>
          <a:ln w="12700" cap="sq">
            <a:noFill/>
            <a:miter lim="800000"/>
            <a:headEnd type="none" w="sm" len="sm"/>
            <a:tailEnd type="none" w="sm" len="sm"/>
          </a:ln>
        </p:spPr>
      </p:pic>
    </p:spTree>
    <p:extLst>
      <p:ext uri="{BB962C8B-B14F-4D97-AF65-F5344CB8AC3E}">
        <p14:creationId xmlns:p14="http://schemas.microsoft.com/office/powerpoint/2010/main" val="4297467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rotWithShape="1">
          <a:blip r:embed="rId2" cstate="print"/>
          <a:srcRect l="14388" r="16190"/>
          <a:stretch/>
        </p:blipFill>
        <p:spPr bwMode="auto">
          <a:xfrm>
            <a:off x="5135536" y="2061284"/>
            <a:ext cx="4008474" cy="4171790"/>
          </a:xfrm>
          <a:prstGeom prst="rect">
            <a:avLst/>
          </a:prstGeom>
          <a:noFill/>
          <a:ln w="9525">
            <a:noFill/>
            <a:miter lim="800000"/>
            <a:headEnd/>
            <a:tailEnd/>
          </a:ln>
        </p:spPr>
      </p:pic>
      <p:pic>
        <p:nvPicPr>
          <p:cNvPr id="11" name="Picture 10"/>
          <p:cNvPicPr>
            <a:picLocks noChangeAspect="1"/>
          </p:cNvPicPr>
          <p:nvPr/>
        </p:nvPicPr>
        <p:blipFill rotWithShape="1">
          <a:blip r:embed="rId3" cstate="print">
            <a:extLst>
              <a:ext uri="{28A0092B-C50C-407E-A947-70E740481C1C}">
                <a14:useLocalDpi xmlns:a14="http://schemas.microsoft.com/office/drawing/2010/main"/>
              </a:ext>
            </a:extLst>
          </a:blip>
          <a:srcRect l="3692" t="-630" r="3692" b="2"/>
          <a:stretch/>
        </p:blipFill>
        <p:spPr>
          <a:xfrm>
            <a:off x="190407" y="3200401"/>
            <a:ext cx="4510176" cy="3009836"/>
          </a:xfrm>
          <a:prstGeom prst="rect">
            <a:avLst/>
          </a:prstGeom>
        </p:spPr>
      </p:pic>
      <p:sp>
        <p:nvSpPr>
          <p:cNvPr id="3" name="Text Placeholder 2"/>
          <p:cNvSpPr>
            <a:spLocks noGrp="1"/>
          </p:cNvSpPr>
          <p:nvPr>
            <p:ph type="body" idx="1"/>
          </p:nvPr>
        </p:nvSpPr>
        <p:spPr>
          <a:xfrm>
            <a:off x="0" y="1436688"/>
            <a:ext cx="9144000" cy="639762"/>
          </a:xfrm>
        </p:spPr>
        <p:txBody>
          <a:bodyPr>
            <a:noAutofit/>
          </a:bodyPr>
          <a:lstStyle/>
          <a:p>
            <a:pPr>
              <a:spcBef>
                <a:spcPts val="0"/>
              </a:spcBef>
            </a:pPr>
            <a:r>
              <a:rPr lang="en-US" dirty="0"/>
              <a:t>Connecting Your RESIDENTS </a:t>
            </a:r>
            <a:r>
              <a:rPr lang="en-US" dirty="0" smtClean="0"/>
              <a:t>with Your </a:t>
            </a:r>
            <a:r>
              <a:rPr lang="en-US" dirty="0"/>
              <a:t>COMMUNITY</a:t>
            </a:r>
          </a:p>
        </p:txBody>
      </p:sp>
      <p:sp>
        <p:nvSpPr>
          <p:cNvPr id="5" name="Content Placeholder 4"/>
          <p:cNvSpPr>
            <a:spLocks noGrp="1"/>
          </p:cNvSpPr>
          <p:nvPr>
            <p:ph sz="half" idx="2"/>
          </p:nvPr>
        </p:nvSpPr>
        <p:spPr>
          <a:xfrm>
            <a:off x="-1" y="2076450"/>
            <a:ext cx="4816550" cy="1216801"/>
          </a:xfrm>
        </p:spPr>
        <p:txBody>
          <a:bodyPr>
            <a:normAutofit fontScale="92500"/>
          </a:bodyPr>
          <a:lstStyle/>
          <a:p>
            <a:pPr>
              <a:spcBef>
                <a:spcPts val="0"/>
              </a:spcBef>
            </a:pPr>
            <a:r>
              <a:rPr lang="en-US" dirty="0"/>
              <a:t>Community web site </a:t>
            </a:r>
            <a:r>
              <a:rPr lang="en-US" dirty="0" smtClean="0"/>
              <a:t>service including </a:t>
            </a:r>
          </a:p>
          <a:p>
            <a:pPr lvl="1">
              <a:spcBef>
                <a:spcPts val="0"/>
              </a:spcBef>
            </a:pPr>
            <a:r>
              <a:rPr lang="en-US" dirty="0"/>
              <a:t>W</a:t>
            </a:r>
            <a:r>
              <a:rPr lang="en-US" dirty="0" smtClean="0"/>
              <a:t>ebsite Development</a:t>
            </a:r>
          </a:p>
          <a:p>
            <a:pPr lvl="1">
              <a:spcBef>
                <a:spcPts val="0"/>
              </a:spcBef>
            </a:pPr>
            <a:r>
              <a:rPr lang="en-US" dirty="0"/>
              <a:t>H</a:t>
            </a:r>
            <a:r>
              <a:rPr lang="en-US" dirty="0" smtClean="0"/>
              <a:t>osting </a:t>
            </a:r>
          </a:p>
          <a:p>
            <a:pPr lvl="1">
              <a:spcBef>
                <a:spcPts val="0"/>
              </a:spcBef>
            </a:pPr>
            <a:r>
              <a:rPr lang="en-US" dirty="0"/>
              <a:t>S</a:t>
            </a:r>
            <a:r>
              <a:rPr lang="en-US" dirty="0" smtClean="0"/>
              <a:t>upport</a:t>
            </a:r>
            <a:endParaRPr lang="en-US" dirty="0"/>
          </a:p>
          <a:p>
            <a:endParaRPr lang="en-US" dirty="0"/>
          </a:p>
        </p:txBody>
      </p:sp>
      <p:sp>
        <p:nvSpPr>
          <p:cNvPr id="2" name="Title 1"/>
          <p:cNvSpPr>
            <a:spLocks noGrp="1"/>
          </p:cNvSpPr>
          <p:nvPr>
            <p:ph type="title"/>
          </p:nvPr>
        </p:nvSpPr>
        <p:spPr/>
        <p:txBody>
          <a:bodyPr>
            <a:noAutofit/>
          </a:bodyPr>
          <a:lstStyle/>
          <a:p>
            <a:r>
              <a:rPr lang="en-US" dirty="0" smtClean="0"/>
              <a:t>RealWeb</a:t>
            </a:r>
            <a:endParaRPr lang="en-US" dirty="0">
              <a:solidFill>
                <a:srgbClr val="0F4F5F"/>
              </a:solidFill>
            </a:endParaRPr>
          </a:p>
        </p:txBody>
      </p:sp>
      <p:sp>
        <p:nvSpPr>
          <p:cNvPr id="4" name="Slide Number Placeholder 3"/>
          <p:cNvSpPr>
            <a:spLocks noGrp="1"/>
          </p:cNvSpPr>
          <p:nvPr>
            <p:ph type="sldNum" sz="quarter" idx="11"/>
          </p:nvPr>
        </p:nvSpPr>
        <p:spPr/>
        <p:txBody>
          <a:bodyPr/>
          <a:lstStyle/>
          <a:p>
            <a:fld id="{CEE44A12-C095-A14E-9819-8386363D8EDF}" type="slidenum">
              <a:rPr lang="en-US" smtClean="0"/>
              <a:pPr/>
              <a:t>28</a:t>
            </a:fld>
            <a:endParaRPr lang="en-US" dirty="0"/>
          </a:p>
        </p:txBody>
      </p:sp>
    </p:spTree>
    <p:extLst>
      <p:ext uri="{BB962C8B-B14F-4D97-AF65-F5344CB8AC3E}">
        <p14:creationId xmlns:p14="http://schemas.microsoft.com/office/powerpoint/2010/main" val="85470497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0" y="1436688"/>
            <a:ext cx="9144000" cy="639762"/>
          </a:xfrm>
        </p:spPr>
        <p:txBody>
          <a:bodyPr>
            <a:noAutofit/>
          </a:bodyPr>
          <a:lstStyle/>
          <a:p>
            <a:pPr>
              <a:spcBef>
                <a:spcPts val="0"/>
              </a:spcBef>
            </a:pPr>
            <a:r>
              <a:rPr lang="en-US" dirty="0"/>
              <a:t>Because Your Community is NEWSWORTHY</a:t>
            </a:r>
          </a:p>
        </p:txBody>
      </p:sp>
      <p:sp>
        <p:nvSpPr>
          <p:cNvPr id="5" name="Content Placeholder 4"/>
          <p:cNvSpPr>
            <a:spLocks noGrp="1"/>
          </p:cNvSpPr>
          <p:nvPr>
            <p:ph sz="half" idx="2"/>
          </p:nvPr>
        </p:nvSpPr>
        <p:spPr>
          <a:xfrm>
            <a:off x="1" y="2076450"/>
            <a:ext cx="2970082" cy="4049713"/>
          </a:xfrm>
        </p:spPr>
        <p:txBody>
          <a:bodyPr/>
          <a:lstStyle/>
          <a:p>
            <a:pPr>
              <a:spcBef>
                <a:spcPts val="0"/>
              </a:spcBef>
            </a:pPr>
            <a:r>
              <a:rPr lang="en-US" dirty="0"/>
              <a:t>Professional community newsletter service </a:t>
            </a:r>
            <a:r>
              <a:rPr lang="en-US" dirty="0" smtClean="0"/>
              <a:t>including</a:t>
            </a:r>
            <a:endParaRPr lang="en-US" dirty="0"/>
          </a:p>
          <a:p>
            <a:pPr lvl="1">
              <a:spcBef>
                <a:spcPts val="0"/>
              </a:spcBef>
            </a:pPr>
            <a:r>
              <a:rPr lang="en-US" dirty="0" smtClean="0"/>
              <a:t>Production</a:t>
            </a:r>
            <a:r>
              <a:rPr lang="en-US" dirty="0"/>
              <a:t>, </a:t>
            </a:r>
            <a:endParaRPr lang="en-US" dirty="0" smtClean="0"/>
          </a:p>
          <a:p>
            <a:pPr lvl="1">
              <a:spcBef>
                <a:spcPts val="0"/>
              </a:spcBef>
            </a:pPr>
            <a:r>
              <a:rPr lang="en-US" dirty="0"/>
              <a:t>P</a:t>
            </a:r>
            <a:r>
              <a:rPr lang="en-US" dirty="0" smtClean="0"/>
              <a:t>ublication </a:t>
            </a:r>
          </a:p>
          <a:p>
            <a:pPr lvl="1">
              <a:spcBef>
                <a:spcPts val="0"/>
              </a:spcBef>
            </a:pPr>
            <a:r>
              <a:rPr lang="en-US" dirty="0" smtClean="0"/>
              <a:t>Distribution</a:t>
            </a:r>
          </a:p>
          <a:p>
            <a:pPr>
              <a:spcBef>
                <a:spcPts val="0"/>
              </a:spcBef>
            </a:pPr>
            <a:r>
              <a:rPr lang="en-US" dirty="0" smtClean="0"/>
              <a:t>Customized frequency </a:t>
            </a:r>
          </a:p>
          <a:p>
            <a:pPr>
              <a:spcBef>
                <a:spcPts val="0"/>
              </a:spcBef>
            </a:pPr>
            <a:r>
              <a:rPr lang="en-US" dirty="0" smtClean="0"/>
              <a:t>Customized Page count</a:t>
            </a:r>
            <a:endParaRPr lang="en-US" dirty="0"/>
          </a:p>
          <a:p>
            <a:endParaRPr lang="en-US" dirty="0"/>
          </a:p>
        </p:txBody>
      </p:sp>
      <p:sp>
        <p:nvSpPr>
          <p:cNvPr id="2" name="Title 1"/>
          <p:cNvSpPr>
            <a:spLocks noGrp="1"/>
          </p:cNvSpPr>
          <p:nvPr>
            <p:ph type="title"/>
          </p:nvPr>
        </p:nvSpPr>
        <p:spPr/>
        <p:txBody>
          <a:bodyPr>
            <a:normAutofit/>
          </a:bodyPr>
          <a:lstStyle/>
          <a:p>
            <a:r>
              <a:rPr lang="en-US" dirty="0" smtClean="0"/>
              <a:t>RealNews</a:t>
            </a:r>
            <a:endParaRPr lang="en-US" dirty="0">
              <a:solidFill>
                <a:srgbClr val="0F4F5F"/>
              </a:solidFill>
            </a:endParaRPr>
          </a:p>
        </p:txBody>
      </p:sp>
      <p:sp>
        <p:nvSpPr>
          <p:cNvPr id="4" name="Slide Number Placeholder 3"/>
          <p:cNvSpPr>
            <a:spLocks noGrp="1"/>
          </p:cNvSpPr>
          <p:nvPr>
            <p:ph type="sldNum" sz="quarter" idx="11"/>
          </p:nvPr>
        </p:nvSpPr>
        <p:spPr/>
        <p:txBody>
          <a:bodyPr/>
          <a:lstStyle/>
          <a:p>
            <a:fld id="{CEE44A12-C095-A14E-9819-8386363D8EDF}" type="slidenum">
              <a:rPr lang="en-US" smtClean="0"/>
              <a:pPr/>
              <a:t>29</a:t>
            </a:fld>
            <a:endParaRPr lang="en-US" dirty="0"/>
          </a:p>
        </p:txBody>
      </p:sp>
      <p:pic>
        <p:nvPicPr>
          <p:cNvPr id="13" name="Picture 5"/>
          <p:cNvPicPr>
            <a:picLocks noChangeAspect="1" noChangeArrowheads="1"/>
          </p:cNvPicPr>
          <p:nvPr/>
        </p:nvPicPr>
        <p:blipFill>
          <a:blip r:embed="rId2" cstate="print"/>
          <a:srcRect/>
          <a:stretch>
            <a:fillRect/>
          </a:stretch>
        </p:blipFill>
        <p:spPr bwMode="auto">
          <a:xfrm>
            <a:off x="2970083" y="2076450"/>
            <a:ext cx="2920500" cy="3710470"/>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pic>
      <p:pic>
        <p:nvPicPr>
          <p:cNvPr id="15" name="Picture 6"/>
          <p:cNvPicPr>
            <a:picLocks noChangeAspect="1" noChangeArrowheads="1"/>
          </p:cNvPicPr>
          <p:nvPr/>
        </p:nvPicPr>
        <p:blipFill>
          <a:blip r:embed="rId3" cstate="print"/>
          <a:srcRect/>
          <a:stretch>
            <a:fillRect/>
          </a:stretch>
        </p:blipFill>
        <p:spPr bwMode="auto">
          <a:xfrm>
            <a:off x="6082596" y="2489600"/>
            <a:ext cx="2917620" cy="3694856"/>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pic>
    </p:spTree>
    <p:extLst>
      <p:ext uri="{BB962C8B-B14F-4D97-AF65-F5344CB8AC3E}">
        <p14:creationId xmlns:p14="http://schemas.microsoft.com/office/powerpoint/2010/main" val="38794208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utterstock_125292026.jp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 y="1343482"/>
            <a:ext cx="4498976" cy="4875313"/>
          </a:xfrm>
          <a:prstGeom prst="rect">
            <a:avLst/>
          </a:prstGeom>
        </p:spPr>
      </p:pic>
      <p:sp>
        <p:nvSpPr>
          <p:cNvPr id="4" name="Text Placeholder 3"/>
          <p:cNvSpPr>
            <a:spLocks noGrp="1"/>
          </p:cNvSpPr>
          <p:nvPr>
            <p:ph type="body" idx="1"/>
          </p:nvPr>
        </p:nvSpPr>
        <p:spPr>
          <a:xfrm>
            <a:off x="4646612" y="1439028"/>
            <a:ext cx="4497388" cy="639762"/>
          </a:xfrm>
          <a:solidFill>
            <a:srgbClr val="0F4F5F">
              <a:alpha val="75000"/>
            </a:srgbClr>
          </a:solidFill>
        </p:spPr>
        <p:txBody>
          <a:bodyPr vert="horz" lIns="91440" tIns="45720" rIns="91440" bIns="45720" rtlCol="0" anchor="ctr">
            <a:normAutofit/>
          </a:bodyPr>
          <a:lstStyle/>
          <a:p>
            <a:r>
              <a:rPr lang="en-US" dirty="0"/>
              <a:t>Status Quo</a:t>
            </a:r>
          </a:p>
        </p:txBody>
      </p:sp>
      <p:sp>
        <p:nvSpPr>
          <p:cNvPr id="5" name="Content Placeholder 4"/>
          <p:cNvSpPr>
            <a:spLocks noGrp="1"/>
          </p:cNvSpPr>
          <p:nvPr>
            <p:ph sz="half" idx="2"/>
          </p:nvPr>
        </p:nvSpPr>
        <p:spPr>
          <a:xfrm>
            <a:off x="4646612" y="2078790"/>
            <a:ext cx="4497388" cy="4049713"/>
          </a:xfrm>
        </p:spPr>
        <p:txBody>
          <a:bodyPr>
            <a:normAutofit fontScale="85000" lnSpcReduction="20000"/>
          </a:bodyPr>
          <a:lstStyle/>
          <a:p>
            <a:pPr>
              <a:lnSpc>
                <a:spcPct val="120000"/>
              </a:lnSpc>
            </a:pPr>
            <a:r>
              <a:rPr lang="en-US" sz="2100" b="1" dirty="0" smtClean="0">
                <a:solidFill>
                  <a:srgbClr val="345825"/>
                </a:solidFill>
                <a:latin typeface="Phinster Extrabold Regular"/>
                <a:cs typeface="Phinster Extrabold Regular"/>
              </a:rPr>
              <a:t>Lack of focus on saving money </a:t>
            </a:r>
            <a:r>
              <a:rPr lang="en-US" dirty="0" smtClean="0"/>
              <a:t>by management firm</a:t>
            </a:r>
            <a:endParaRPr lang="en-US" sz="2100" dirty="0" smtClean="0">
              <a:solidFill>
                <a:srgbClr val="345825"/>
              </a:solidFill>
              <a:latin typeface="Phinster Extrabold Regular"/>
              <a:cs typeface="Phinster Extrabold Regular"/>
            </a:endParaRPr>
          </a:p>
          <a:p>
            <a:pPr>
              <a:lnSpc>
                <a:spcPct val="120000"/>
              </a:lnSpc>
            </a:pPr>
            <a:r>
              <a:rPr lang="en-US" dirty="0" smtClean="0"/>
              <a:t>Management company </a:t>
            </a:r>
            <a:r>
              <a:rPr lang="en-US" sz="2100" b="1" dirty="0" smtClean="0">
                <a:solidFill>
                  <a:srgbClr val="345825"/>
                </a:solidFill>
                <a:latin typeface="Phinster Extrabold Regular"/>
                <a:cs typeface="Phinster Extrabold Regular"/>
              </a:rPr>
              <a:t>“nickels and dimes”</a:t>
            </a:r>
            <a:r>
              <a:rPr lang="en-US" dirty="0" smtClean="0"/>
              <a:t> the association</a:t>
            </a:r>
          </a:p>
          <a:p>
            <a:pPr>
              <a:lnSpc>
                <a:spcPct val="120000"/>
              </a:lnSpc>
            </a:pPr>
            <a:r>
              <a:rPr lang="en-US" sz="2100" b="1" dirty="0" smtClean="0">
                <a:solidFill>
                  <a:srgbClr val="345825"/>
                </a:solidFill>
                <a:latin typeface="Phinster Extrabold Regular"/>
                <a:cs typeface="Phinster Extrabold Regular"/>
              </a:rPr>
              <a:t>Assessments are not paid on time </a:t>
            </a:r>
            <a:r>
              <a:rPr lang="en-US" dirty="0" smtClean="0"/>
              <a:t>leading to delinquency issues</a:t>
            </a:r>
          </a:p>
          <a:p>
            <a:pPr>
              <a:lnSpc>
                <a:spcPct val="120000"/>
              </a:lnSpc>
            </a:pPr>
            <a:r>
              <a:rPr lang="en-US" b="1" dirty="0" smtClean="0">
                <a:solidFill>
                  <a:srgbClr val="345825"/>
                </a:solidFill>
                <a:latin typeface="Phinster Extrabold Regular"/>
                <a:cs typeface="Phinster Extrabold Regular"/>
              </a:rPr>
              <a:t>Insufficient reserves </a:t>
            </a:r>
            <a:r>
              <a:rPr lang="en-US" dirty="0" smtClean="0"/>
              <a:t>for capital improvements</a:t>
            </a:r>
          </a:p>
          <a:p>
            <a:pPr>
              <a:lnSpc>
                <a:spcPct val="120000"/>
              </a:lnSpc>
            </a:pPr>
            <a:r>
              <a:rPr lang="en-US" b="1" dirty="0" smtClean="0">
                <a:solidFill>
                  <a:srgbClr val="345825"/>
                </a:solidFill>
                <a:latin typeface="Phinster Extrabold Regular"/>
                <a:cs typeface="Phinster Extrabold Regular"/>
              </a:rPr>
              <a:t>Lack of management company attention </a:t>
            </a:r>
            <a:r>
              <a:rPr lang="en-US" dirty="0" smtClean="0"/>
              <a:t>to detail leads to overpayment of vendors</a:t>
            </a:r>
          </a:p>
          <a:p>
            <a:pPr>
              <a:lnSpc>
                <a:spcPct val="120000"/>
              </a:lnSpc>
            </a:pPr>
            <a:r>
              <a:rPr lang="en-US" b="1" dirty="0" smtClean="0">
                <a:solidFill>
                  <a:srgbClr val="345825"/>
                </a:solidFill>
                <a:latin typeface="Phinster Extrabold Regular"/>
                <a:cs typeface="Phinster Extrabold Regular"/>
              </a:rPr>
              <a:t>Frequent assessment increases </a:t>
            </a:r>
            <a:r>
              <a:rPr lang="en-US" dirty="0" smtClean="0"/>
              <a:t>in order to solve the above issues</a:t>
            </a:r>
          </a:p>
        </p:txBody>
      </p:sp>
      <p:sp>
        <p:nvSpPr>
          <p:cNvPr id="6" name="Text Placeholder 5"/>
          <p:cNvSpPr>
            <a:spLocks noGrp="1"/>
          </p:cNvSpPr>
          <p:nvPr>
            <p:ph type="body" sz="quarter" idx="3"/>
          </p:nvPr>
        </p:nvSpPr>
        <p:spPr>
          <a:xfrm>
            <a:off x="0" y="1436688"/>
            <a:ext cx="4498975" cy="639762"/>
          </a:xfrm>
          <a:solidFill>
            <a:srgbClr val="0F4F5F">
              <a:alpha val="75000"/>
            </a:srgbClr>
          </a:solidFill>
        </p:spPr>
        <p:txBody>
          <a:bodyPr/>
          <a:lstStyle/>
          <a:p>
            <a:r>
              <a:rPr lang="en-US" dirty="0" smtClean="0"/>
              <a:t>Your Goal</a:t>
            </a:r>
            <a:endParaRPr lang="en-US" dirty="0"/>
          </a:p>
        </p:txBody>
      </p:sp>
      <p:sp>
        <p:nvSpPr>
          <p:cNvPr id="3" name="Title 2"/>
          <p:cNvSpPr>
            <a:spLocks noGrp="1"/>
          </p:cNvSpPr>
          <p:nvPr>
            <p:ph type="title"/>
          </p:nvPr>
        </p:nvSpPr>
        <p:spPr/>
        <p:txBody>
          <a:bodyPr>
            <a:normAutofit fontScale="90000"/>
          </a:bodyPr>
          <a:lstStyle/>
          <a:p>
            <a:r>
              <a:rPr lang="en-US" dirty="0" smtClean="0"/>
              <a:t>We Understand the Typical Board </a:t>
            </a:r>
            <a:r>
              <a:rPr lang="en-US" dirty="0" smtClean="0">
                <a:solidFill>
                  <a:srgbClr val="0F4F5F"/>
                </a:solidFill>
              </a:rPr>
              <a:t>CHALLENGES</a:t>
            </a:r>
            <a:endParaRPr lang="en-US" dirty="0">
              <a:solidFill>
                <a:srgbClr val="0F4F5F"/>
              </a:solidFill>
            </a:endParaRPr>
          </a:p>
        </p:txBody>
      </p:sp>
      <p:sp>
        <p:nvSpPr>
          <p:cNvPr id="8" name="Slide Number Placeholder 7"/>
          <p:cNvSpPr>
            <a:spLocks noGrp="1"/>
          </p:cNvSpPr>
          <p:nvPr>
            <p:ph type="sldNum" sz="quarter" idx="11"/>
          </p:nvPr>
        </p:nvSpPr>
        <p:spPr/>
        <p:txBody>
          <a:bodyPr/>
          <a:lstStyle/>
          <a:p>
            <a:fld id="{CEE44A12-C095-A14E-9819-8386363D8EDF}" type="slidenum">
              <a:rPr lang="en-US" smtClean="0"/>
              <a:pPr/>
              <a:t>3</a:t>
            </a:fld>
            <a:endParaRPr lang="en-US" dirty="0"/>
          </a:p>
        </p:txBody>
      </p:sp>
      <p:sp>
        <p:nvSpPr>
          <p:cNvPr id="9" name="TextBox 8"/>
          <p:cNvSpPr txBox="1"/>
          <p:nvPr/>
        </p:nvSpPr>
        <p:spPr>
          <a:xfrm>
            <a:off x="-1" y="5246706"/>
            <a:ext cx="4498976" cy="830997"/>
          </a:xfrm>
          <a:prstGeom prst="rect">
            <a:avLst/>
          </a:prstGeom>
          <a:solidFill>
            <a:srgbClr val="BEBEBE">
              <a:alpha val="88000"/>
            </a:srgbClr>
          </a:solidFill>
        </p:spPr>
        <p:txBody>
          <a:bodyPr wrap="square" rtlCol="0">
            <a:spAutoFit/>
          </a:bodyPr>
          <a:lstStyle/>
          <a:p>
            <a:pPr algn="ctr"/>
            <a:r>
              <a:rPr lang="en-US" sz="2400" dirty="0">
                <a:solidFill>
                  <a:srgbClr val="0F4F5F"/>
                </a:solidFill>
                <a:latin typeface="Phinster Extrabold Regular"/>
                <a:cs typeface="Phinster Extrabold Regular"/>
              </a:rPr>
              <a:t>MANAGE WITHIN </a:t>
            </a:r>
            <a:endParaRPr lang="en-US" sz="2400" dirty="0" smtClean="0">
              <a:solidFill>
                <a:srgbClr val="0F4F5F"/>
              </a:solidFill>
              <a:latin typeface="Phinster Extrabold Regular"/>
              <a:cs typeface="Phinster Extrabold Regular"/>
            </a:endParaRPr>
          </a:p>
          <a:p>
            <a:pPr algn="ctr"/>
            <a:r>
              <a:rPr lang="en-US" sz="2400" dirty="0" smtClean="0">
                <a:solidFill>
                  <a:srgbClr val="0F4F5F"/>
                </a:solidFill>
                <a:latin typeface="Phinster Extrabold Regular"/>
                <a:cs typeface="Phinster Extrabold Regular"/>
              </a:rPr>
              <a:t>THE </a:t>
            </a:r>
            <a:r>
              <a:rPr lang="en-US" sz="2400" dirty="0">
                <a:solidFill>
                  <a:srgbClr val="0F4F5F"/>
                </a:solidFill>
                <a:latin typeface="Phinster Extrabold Regular"/>
                <a:cs typeface="Phinster Extrabold Regular"/>
              </a:rPr>
              <a:t>BUDGET</a:t>
            </a:r>
          </a:p>
        </p:txBody>
      </p:sp>
    </p:spTree>
    <p:extLst>
      <p:ext uri="{BB962C8B-B14F-4D97-AF65-F5344CB8AC3E}">
        <p14:creationId xmlns:p14="http://schemas.microsoft.com/office/powerpoint/2010/main" val="8780182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352364"/>
            <a:ext cx="4498976" cy="4875716"/>
          </a:xfrm>
          <a:prstGeom prst="rect">
            <a:avLst/>
          </a:prstGeom>
        </p:spPr>
      </p:pic>
      <p:sp>
        <p:nvSpPr>
          <p:cNvPr id="4" name="Text Placeholder 3"/>
          <p:cNvSpPr>
            <a:spLocks noGrp="1"/>
          </p:cNvSpPr>
          <p:nvPr>
            <p:ph type="body" idx="1"/>
          </p:nvPr>
        </p:nvSpPr>
        <p:spPr>
          <a:xfrm>
            <a:off x="4643120" y="1436688"/>
            <a:ext cx="4497388" cy="639762"/>
          </a:xfrm>
          <a:solidFill>
            <a:srgbClr val="0F4F5F">
              <a:alpha val="75000"/>
            </a:srgbClr>
          </a:solidFill>
        </p:spPr>
        <p:txBody>
          <a:bodyPr vert="horz" lIns="91440" tIns="45720" rIns="91440" bIns="45720" rtlCol="0" anchor="ctr">
            <a:normAutofit/>
          </a:bodyPr>
          <a:lstStyle/>
          <a:p>
            <a:r>
              <a:rPr lang="en-US" dirty="0"/>
              <a:t>Status Quo</a:t>
            </a:r>
          </a:p>
        </p:txBody>
      </p:sp>
      <p:sp>
        <p:nvSpPr>
          <p:cNvPr id="5" name="Content Placeholder 4"/>
          <p:cNvSpPr>
            <a:spLocks noGrp="1"/>
          </p:cNvSpPr>
          <p:nvPr>
            <p:ph sz="half" idx="2"/>
          </p:nvPr>
        </p:nvSpPr>
        <p:spPr>
          <a:xfrm>
            <a:off x="4643120" y="2076450"/>
            <a:ext cx="4497388" cy="4049713"/>
          </a:xfrm>
        </p:spPr>
        <p:txBody>
          <a:bodyPr>
            <a:noAutofit/>
          </a:bodyPr>
          <a:lstStyle/>
          <a:p>
            <a:r>
              <a:rPr lang="en-US" sz="1800" b="1" dirty="0" smtClean="0">
                <a:solidFill>
                  <a:srgbClr val="345825"/>
                </a:solidFill>
                <a:latin typeface="Phinster Extrabold Regular"/>
              </a:rPr>
              <a:t>Homeowners uninformed</a:t>
            </a:r>
            <a:r>
              <a:rPr lang="en-US" sz="1700" b="1" dirty="0" smtClean="0">
                <a:solidFill>
                  <a:srgbClr val="345825"/>
                </a:solidFill>
                <a:latin typeface="Phinster Extrabold Regular"/>
              </a:rPr>
              <a:t> </a:t>
            </a:r>
            <a:r>
              <a:rPr lang="en-US" sz="1700" dirty="0" smtClean="0"/>
              <a:t>about rules and events</a:t>
            </a:r>
          </a:p>
          <a:p>
            <a:r>
              <a:rPr lang="en-US" sz="1800" b="1" dirty="0" smtClean="0">
                <a:solidFill>
                  <a:srgbClr val="345825"/>
                </a:solidFill>
                <a:latin typeface="Phinster Extrabold Regular"/>
              </a:rPr>
              <a:t>Lack perspective and information </a:t>
            </a:r>
            <a:r>
              <a:rPr lang="en-US" sz="1700" dirty="0" smtClean="0"/>
              <a:t>about how community is governed</a:t>
            </a:r>
            <a:endParaRPr lang="en-US" sz="1700" dirty="0"/>
          </a:p>
          <a:p>
            <a:r>
              <a:rPr lang="en-US" sz="1800" b="1" dirty="0" smtClean="0">
                <a:solidFill>
                  <a:srgbClr val="345825"/>
                </a:solidFill>
                <a:latin typeface="Phinster Extrabold Regular"/>
              </a:rPr>
              <a:t>Cannot get questions answered </a:t>
            </a:r>
            <a:r>
              <a:rPr lang="en-US" sz="1700" dirty="0" smtClean="0"/>
              <a:t>while manager is out on property or out of the office</a:t>
            </a:r>
          </a:p>
          <a:p>
            <a:r>
              <a:rPr lang="en-US" sz="1700" dirty="0" smtClean="0"/>
              <a:t>Simple requests take </a:t>
            </a:r>
            <a:r>
              <a:rPr lang="en-US" sz="1800" b="1" dirty="0" smtClean="0">
                <a:solidFill>
                  <a:srgbClr val="345825"/>
                </a:solidFill>
                <a:latin typeface="Phinster Extrabold Regular"/>
                <a:cs typeface="Phinster Extrabold Regular"/>
              </a:rPr>
              <a:t>days to fulfill</a:t>
            </a:r>
          </a:p>
          <a:p>
            <a:r>
              <a:rPr lang="en-US" sz="1800" b="1" dirty="0" smtClean="0">
                <a:solidFill>
                  <a:srgbClr val="345825"/>
                </a:solidFill>
                <a:latin typeface="Phinster Extrabold Regular"/>
              </a:rPr>
              <a:t>Archaic and costly methods </a:t>
            </a:r>
            <a:r>
              <a:rPr lang="en-US" sz="1700" dirty="0" smtClean="0"/>
              <a:t>of disseminating information</a:t>
            </a:r>
          </a:p>
          <a:p>
            <a:r>
              <a:rPr lang="en-US" sz="1800" b="1" dirty="0" smtClean="0">
                <a:solidFill>
                  <a:srgbClr val="345825"/>
                </a:solidFill>
                <a:latin typeface="Phinster Extrabold Regular"/>
              </a:rPr>
              <a:t>Limited options for</a:t>
            </a:r>
            <a:r>
              <a:rPr lang="en-US" sz="1700" dirty="0" smtClean="0">
                <a:solidFill>
                  <a:srgbClr val="345825"/>
                </a:solidFill>
              </a:rPr>
              <a:t> </a:t>
            </a:r>
            <a:r>
              <a:rPr lang="en-US" sz="1700" dirty="0" smtClean="0"/>
              <a:t>payments, communications and service hours </a:t>
            </a:r>
            <a:endParaRPr lang="en-US" sz="1800" b="1" dirty="0">
              <a:solidFill>
                <a:srgbClr val="345825"/>
              </a:solidFill>
              <a:latin typeface="Phinster Extrabold Regular"/>
            </a:endParaRPr>
          </a:p>
        </p:txBody>
      </p:sp>
      <p:sp>
        <p:nvSpPr>
          <p:cNvPr id="6" name="Text Placeholder 5"/>
          <p:cNvSpPr>
            <a:spLocks noGrp="1"/>
          </p:cNvSpPr>
          <p:nvPr>
            <p:ph type="body" sz="quarter" idx="3"/>
          </p:nvPr>
        </p:nvSpPr>
        <p:spPr>
          <a:xfrm>
            <a:off x="1" y="1436688"/>
            <a:ext cx="4498975" cy="639762"/>
          </a:xfrm>
          <a:solidFill>
            <a:srgbClr val="0F4F5F">
              <a:alpha val="75000"/>
            </a:srgbClr>
          </a:solidFill>
        </p:spPr>
        <p:txBody>
          <a:bodyPr/>
          <a:lstStyle/>
          <a:p>
            <a:r>
              <a:rPr lang="en-US" dirty="0" smtClean="0"/>
              <a:t>Your Goal</a:t>
            </a:r>
            <a:endParaRPr lang="en-US" dirty="0"/>
          </a:p>
        </p:txBody>
      </p:sp>
      <p:sp>
        <p:nvSpPr>
          <p:cNvPr id="3" name="Title 2"/>
          <p:cNvSpPr>
            <a:spLocks noGrp="1"/>
          </p:cNvSpPr>
          <p:nvPr>
            <p:ph type="title"/>
          </p:nvPr>
        </p:nvSpPr>
        <p:spPr/>
        <p:txBody>
          <a:bodyPr>
            <a:normAutofit fontScale="90000"/>
          </a:bodyPr>
          <a:lstStyle/>
          <a:p>
            <a:r>
              <a:rPr lang="en-US" dirty="0" smtClean="0"/>
              <a:t>We Understand the Typical Board </a:t>
            </a:r>
            <a:r>
              <a:rPr lang="en-US" dirty="0" smtClean="0">
                <a:solidFill>
                  <a:srgbClr val="0F4F5F"/>
                </a:solidFill>
              </a:rPr>
              <a:t>CHALLENGES</a:t>
            </a:r>
            <a:endParaRPr lang="en-US" dirty="0">
              <a:solidFill>
                <a:srgbClr val="0F4F5F"/>
              </a:solidFill>
            </a:endParaRPr>
          </a:p>
        </p:txBody>
      </p:sp>
      <p:sp>
        <p:nvSpPr>
          <p:cNvPr id="8" name="Slide Number Placeholder 7"/>
          <p:cNvSpPr>
            <a:spLocks noGrp="1"/>
          </p:cNvSpPr>
          <p:nvPr>
            <p:ph type="sldNum" sz="quarter" idx="11"/>
          </p:nvPr>
        </p:nvSpPr>
        <p:spPr/>
        <p:txBody>
          <a:bodyPr/>
          <a:lstStyle/>
          <a:p>
            <a:fld id="{CEE44A12-C095-A14E-9819-8386363D8EDF}" type="slidenum">
              <a:rPr lang="en-US" smtClean="0"/>
              <a:pPr/>
              <a:t>4</a:t>
            </a:fld>
            <a:endParaRPr lang="en-US" dirty="0"/>
          </a:p>
        </p:txBody>
      </p:sp>
      <p:sp>
        <p:nvSpPr>
          <p:cNvPr id="9" name="TextBox 8"/>
          <p:cNvSpPr txBox="1"/>
          <p:nvPr/>
        </p:nvSpPr>
        <p:spPr>
          <a:xfrm>
            <a:off x="0" y="5246706"/>
            <a:ext cx="4498976" cy="830997"/>
          </a:xfrm>
          <a:prstGeom prst="rect">
            <a:avLst/>
          </a:prstGeom>
          <a:solidFill>
            <a:srgbClr val="BEBEBE">
              <a:alpha val="88000"/>
            </a:srgbClr>
          </a:solidFill>
        </p:spPr>
        <p:txBody>
          <a:bodyPr wrap="square" rtlCol="0">
            <a:spAutoFit/>
          </a:bodyPr>
          <a:lstStyle/>
          <a:p>
            <a:pPr algn="ctr"/>
            <a:r>
              <a:rPr lang="en-US" sz="2400" dirty="0" smtClean="0">
                <a:solidFill>
                  <a:srgbClr val="0F4F5F"/>
                </a:solidFill>
                <a:latin typeface="Phinster Extrabold Regular"/>
                <a:cs typeface="Phinster Extrabold Regular"/>
              </a:rPr>
              <a:t>KEEP RESIDENTS INFORMED AND SATISFIED</a:t>
            </a:r>
            <a:endParaRPr lang="en-US" sz="2400" dirty="0">
              <a:solidFill>
                <a:srgbClr val="0F4F5F"/>
              </a:solidFill>
              <a:latin typeface="Phinster Extrabold Regular"/>
              <a:cs typeface="Phinster Extrabold Regular"/>
            </a:endParaRPr>
          </a:p>
        </p:txBody>
      </p:sp>
    </p:spTree>
    <p:extLst>
      <p:ext uri="{BB962C8B-B14F-4D97-AF65-F5344CB8AC3E}">
        <p14:creationId xmlns:p14="http://schemas.microsoft.com/office/powerpoint/2010/main" val="1196251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31" y="1352892"/>
            <a:ext cx="4498976" cy="4865028"/>
          </a:xfrm>
          <a:prstGeom prst="rect">
            <a:avLst/>
          </a:prstGeom>
        </p:spPr>
      </p:pic>
      <p:sp>
        <p:nvSpPr>
          <p:cNvPr id="4" name="Text Placeholder 3"/>
          <p:cNvSpPr>
            <a:spLocks noGrp="1"/>
          </p:cNvSpPr>
          <p:nvPr>
            <p:ph type="body" idx="1"/>
          </p:nvPr>
        </p:nvSpPr>
        <p:spPr>
          <a:xfrm>
            <a:off x="4643120" y="1436688"/>
            <a:ext cx="4497388" cy="639762"/>
          </a:xfrm>
          <a:solidFill>
            <a:srgbClr val="0F4F5F">
              <a:alpha val="75000"/>
            </a:srgbClr>
          </a:solidFill>
        </p:spPr>
        <p:txBody>
          <a:bodyPr vert="horz" lIns="91440" tIns="45720" rIns="91440" bIns="45720" rtlCol="0" anchor="ctr">
            <a:normAutofit/>
          </a:bodyPr>
          <a:lstStyle/>
          <a:p>
            <a:r>
              <a:rPr lang="en-US" dirty="0"/>
              <a:t>Status Quo</a:t>
            </a:r>
          </a:p>
        </p:txBody>
      </p:sp>
      <p:sp>
        <p:nvSpPr>
          <p:cNvPr id="5" name="Content Placeholder 4"/>
          <p:cNvSpPr>
            <a:spLocks noGrp="1"/>
          </p:cNvSpPr>
          <p:nvPr>
            <p:ph sz="half" idx="2"/>
          </p:nvPr>
        </p:nvSpPr>
        <p:spPr>
          <a:xfrm>
            <a:off x="4643120" y="2076450"/>
            <a:ext cx="4497388" cy="4049713"/>
          </a:xfrm>
        </p:spPr>
        <p:txBody>
          <a:bodyPr>
            <a:noAutofit/>
          </a:bodyPr>
          <a:lstStyle/>
          <a:p>
            <a:r>
              <a:rPr lang="en-US" sz="1800" b="1" dirty="0" smtClean="0">
                <a:solidFill>
                  <a:srgbClr val="345825"/>
                </a:solidFill>
                <a:latin typeface="Phinster Extrabold Regular"/>
              </a:rPr>
              <a:t>Fewer homeowners </a:t>
            </a:r>
            <a:r>
              <a:rPr lang="en-US" sz="1700" dirty="0" smtClean="0"/>
              <a:t>volunteering </a:t>
            </a:r>
          </a:p>
          <a:p>
            <a:r>
              <a:rPr lang="en-US" sz="1800" b="1" dirty="0" smtClean="0">
                <a:solidFill>
                  <a:srgbClr val="345825"/>
                </a:solidFill>
                <a:latin typeface="Phinster Extrabold Regular"/>
              </a:rPr>
              <a:t>Fewer community activities </a:t>
            </a:r>
            <a:r>
              <a:rPr lang="en-US" sz="1700" dirty="0" smtClean="0"/>
              <a:t>or events</a:t>
            </a:r>
            <a:endParaRPr lang="en-US" sz="1700" dirty="0"/>
          </a:p>
          <a:p>
            <a:r>
              <a:rPr lang="en-US" sz="1800" b="1" dirty="0" smtClean="0">
                <a:solidFill>
                  <a:srgbClr val="345825"/>
                </a:solidFill>
                <a:latin typeface="Phinster Extrabold Regular"/>
              </a:rPr>
              <a:t>Stale content </a:t>
            </a:r>
            <a:r>
              <a:rPr lang="en-US" sz="1700" dirty="0" smtClean="0"/>
              <a:t>on community website</a:t>
            </a:r>
          </a:p>
          <a:p>
            <a:r>
              <a:rPr lang="en-US" sz="1700" dirty="0" smtClean="0"/>
              <a:t>Newsletter published </a:t>
            </a:r>
            <a:r>
              <a:rPr lang="en-US" sz="1800" b="1" dirty="0" smtClean="0">
                <a:solidFill>
                  <a:srgbClr val="345825"/>
                </a:solidFill>
                <a:latin typeface="Phinster Extrabold Regular"/>
              </a:rPr>
              <a:t>less frequently </a:t>
            </a:r>
            <a:r>
              <a:rPr lang="en-US" sz="1700" dirty="0"/>
              <a:t>or stops altogether</a:t>
            </a:r>
          </a:p>
          <a:p>
            <a:r>
              <a:rPr lang="en-US" sz="1800" b="1" dirty="0" smtClean="0">
                <a:solidFill>
                  <a:srgbClr val="345825"/>
                </a:solidFill>
                <a:latin typeface="Phinster Extrabold Regular"/>
              </a:rPr>
              <a:t>No enjoyment </a:t>
            </a:r>
            <a:r>
              <a:rPr lang="en-US" sz="1700" dirty="0" smtClean="0"/>
              <a:t>living in the community </a:t>
            </a:r>
          </a:p>
          <a:p>
            <a:r>
              <a:rPr lang="en-US" sz="1800" b="1" dirty="0" smtClean="0">
                <a:solidFill>
                  <a:srgbClr val="345825"/>
                </a:solidFill>
                <a:latin typeface="Phinster Extrabold Regular"/>
              </a:rPr>
              <a:t>No </a:t>
            </a:r>
            <a:r>
              <a:rPr lang="en-US" sz="1700" dirty="0"/>
              <a:t>community</a:t>
            </a:r>
            <a:r>
              <a:rPr lang="en-US" sz="1800" b="1" dirty="0" smtClean="0">
                <a:solidFill>
                  <a:srgbClr val="345825"/>
                </a:solidFill>
                <a:latin typeface="Phinster Extrabold Regular"/>
              </a:rPr>
              <a:t> </a:t>
            </a:r>
            <a:r>
              <a:rPr lang="en-US" sz="1800" b="1" dirty="0">
                <a:solidFill>
                  <a:srgbClr val="345825"/>
                </a:solidFill>
                <a:latin typeface="Phinster Extrabold Regular"/>
              </a:rPr>
              <a:t>pride</a:t>
            </a:r>
          </a:p>
        </p:txBody>
      </p:sp>
      <p:sp>
        <p:nvSpPr>
          <p:cNvPr id="6" name="Text Placeholder 5"/>
          <p:cNvSpPr>
            <a:spLocks noGrp="1"/>
          </p:cNvSpPr>
          <p:nvPr>
            <p:ph type="body" sz="quarter" idx="3"/>
          </p:nvPr>
        </p:nvSpPr>
        <p:spPr>
          <a:xfrm>
            <a:off x="1432" y="1436688"/>
            <a:ext cx="4498975" cy="639762"/>
          </a:xfrm>
          <a:solidFill>
            <a:srgbClr val="0F4F5F">
              <a:alpha val="75000"/>
            </a:srgbClr>
          </a:solidFill>
        </p:spPr>
        <p:txBody>
          <a:bodyPr/>
          <a:lstStyle/>
          <a:p>
            <a:r>
              <a:rPr lang="en-US" dirty="0" smtClean="0"/>
              <a:t>Your Goal</a:t>
            </a:r>
            <a:endParaRPr lang="en-US" dirty="0"/>
          </a:p>
        </p:txBody>
      </p:sp>
      <p:sp>
        <p:nvSpPr>
          <p:cNvPr id="3" name="Title 2"/>
          <p:cNvSpPr>
            <a:spLocks noGrp="1"/>
          </p:cNvSpPr>
          <p:nvPr>
            <p:ph type="title"/>
          </p:nvPr>
        </p:nvSpPr>
        <p:spPr/>
        <p:txBody>
          <a:bodyPr>
            <a:normAutofit fontScale="90000"/>
          </a:bodyPr>
          <a:lstStyle/>
          <a:p>
            <a:r>
              <a:rPr lang="en-US" dirty="0" smtClean="0"/>
              <a:t>We Understand the Typical Board </a:t>
            </a:r>
            <a:r>
              <a:rPr lang="en-US" dirty="0" smtClean="0">
                <a:solidFill>
                  <a:srgbClr val="0F4F5F"/>
                </a:solidFill>
              </a:rPr>
              <a:t>CHALLENGES</a:t>
            </a:r>
            <a:endParaRPr lang="en-US" dirty="0">
              <a:solidFill>
                <a:srgbClr val="0F4F5F"/>
              </a:solidFill>
            </a:endParaRPr>
          </a:p>
        </p:txBody>
      </p:sp>
      <p:sp>
        <p:nvSpPr>
          <p:cNvPr id="8" name="Slide Number Placeholder 7"/>
          <p:cNvSpPr>
            <a:spLocks noGrp="1"/>
          </p:cNvSpPr>
          <p:nvPr>
            <p:ph type="sldNum" sz="quarter" idx="11"/>
          </p:nvPr>
        </p:nvSpPr>
        <p:spPr/>
        <p:txBody>
          <a:bodyPr/>
          <a:lstStyle/>
          <a:p>
            <a:fld id="{CEE44A12-C095-A14E-9819-8386363D8EDF}" type="slidenum">
              <a:rPr lang="en-US" smtClean="0"/>
              <a:pPr/>
              <a:t>5</a:t>
            </a:fld>
            <a:endParaRPr lang="en-US" dirty="0"/>
          </a:p>
        </p:txBody>
      </p:sp>
      <p:sp>
        <p:nvSpPr>
          <p:cNvPr id="9" name="TextBox 8"/>
          <p:cNvSpPr txBox="1"/>
          <p:nvPr/>
        </p:nvSpPr>
        <p:spPr>
          <a:xfrm>
            <a:off x="1431" y="5246706"/>
            <a:ext cx="4498976" cy="830997"/>
          </a:xfrm>
          <a:prstGeom prst="rect">
            <a:avLst/>
          </a:prstGeom>
          <a:solidFill>
            <a:srgbClr val="BEBEBE">
              <a:alpha val="88000"/>
            </a:srgbClr>
          </a:solidFill>
        </p:spPr>
        <p:txBody>
          <a:bodyPr wrap="square" rtlCol="0">
            <a:spAutoFit/>
          </a:bodyPr>
          <a:lstStyle/>
          <a:p>
            <a:pPr algn="ctr"/>
            <a:r>
              <a:rPr lang="en-US" sz="2400" dirty="0" smtClean="0">
                <a:solidFill>
                  <a:srgbClr val="0F4F5F"/>
                </a:solidFill>
                <a:latin typeface="Phinster Extrabold Regular"/>
                <a:cs typeface="Phinster Extrabold Regular"/>
              </a:rPr>
              <a:t>BUILD A STRONG SENSE </a:t>
            </a:r>
          </a:p>
          <a:p>
            <a:pPr algn="ctr"/>
            <a:r>
              <a:rPr lang="en-US" sz="2400" dirty="0" smtClean="0">
                <a:solidFill>
                  <a:srgbClr val="0F4F5F"/>
                </a:solidFill>
                <a:latin typeface="Phinster Extrabold Regular"/>
                <a:cs typeface="Phinster Extrabold Regular"/>
              </a:rPr>
              <a:t>OF COMMUNITY</a:t>
            </a:r>
            <a:endParaRPr lang="en-US" sz="2400" dirty="0">
              <a:solidFill>
                <a:srgbClr val="0F4F5F"/>
              </a:solidFill>
              <a:latin typeface="Phinster Extrabold Regular"/>
              <a:cs typeface="Phinster Extrabold Regular"/>
            </a:endParaRPr>
          </a:p>
        </p:txBody>
      </p:sp>
    </p:spTree>
    <p:extLst>
      <p:ext uri="{BB962C8B-B14F-4D97-AF65-F5344CB8AC3E}">
        <p14:creationId xmlns:p14="http://schemas.microsoft.com/office/powerpoint/2010/main" val="15123994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4"/>
          </p:nvPr>
        </p:nvSpPr>
        <p:spPr/>
        <p:txBody>
          <a:bodyPr/>
          <a:lstStyle/>
          <a:p>
            <a:fld id="{CEE44A12-C095-A14E-9819-8386363D8EDF}" type="slidenum">
              <a:rPr lang="en-US" smtClean="0"/>
              <a:pPr/>
              <a:t>6</a:t>
            </a:fld>
            <a:endParaRPr lang="en-US" dirty="0"/>
          </a:p>
        </p:txBody>
      </p:sp>
      <p:sp>
        <p:nvSpPr>
          <p:cNvPr id="8" name="Title 7"/>
          <p:cNvSpPr>
            <a:spLocks noGrp="1"/>
          </p:cNvSpPr>
          <p:nvPr>
            <p:ph type="title"/>
          </p:nvPr>
        </p:nvSpPr>
        <p:spPr/>
        <p:txBody>
          <a:bodyPr>
            <a:normAutofit/>
          </a:bodyPr>
          <a:lstStyle/>
          <a:p>
            <a:r>
              <a:rPr lang="en-US" dirty="0" smtClean="0"/>
              <a:t>The </a:t>
            </a:r>
            <a:r>
              <a:rPr lang="en-US" dirty="0" err="1" smtClean="0"/>
              <a:t>RealManage</a:t>
            </a:r>
            <a:r>
              <a:rPr lang="en-US" dirty="0" smtClean="0"/>
              <a:t> </a:t>
            </a:r>
            <a:r>
              <a:rPr lang="en-US" dirty="0" smtClean="0">
                <a:solidFill>
                  <a:srgbClr val="0F4F5F"/>
                </a:solidFill>
              </a:rPr>
              <a:t>VALUE</a:t>
            </a:r>
            <a:r>
              <a:rPr lang="en-US" dirty="0" smtClean="0"/>
              <a:t> Proposition</a:t>
            </a:r>
            <a:endParaRPr lang="en-US" dirty="0"/>
          </a:p>
        </p:txBody>
      </p:sp>
      <p:sp>
        <p:nvSpPr>
          <p:cNvPr id="10" name="TextBox 9"/>
          <p:cNvSpPr txBox="1"/>
          <p:nvPr/>
        </p:nvSpPr>
        <p:spPr>
          <a:xfrm>
            <a:off x="762000" y="2133600"/>
            <a:ext cx="6629400" cy="960263"/>
          </a:xfrm>
          <a:prstGeom prst="rect">
            <a:avLst/>
          </a:prstGeom>
          <a:noFill/>
        </p:spPr>
        <p:txBody>
          <a:bodyPr wrap="square" rtlCol="0">
            <a:spAutoFit/>
          </a:bodyPr>
          <a:lstStyle/>
          <a:p>
            <a:pPr lvl="0">
              <a:lnSpc>
                <a:spcPct val="120000"/>
              </a:lnSpc>
            </a:pPr>
            <a:r>
              <a:rPr lang="en-US" sz="3200" b="1" i="1" dirty="0" smtClean="0">
                <a:solidFill>
                  <a:srgbClr val="345825"/>
                </a:solidFill>
                <a:effectLst/>
                <a:latin typeface="Phinster Extrabold Regular"/>
                <a:cs typeface="Tahoma" pitchFamily="34" charset="0"/>
              </a:rPr>
              <a:t>		</a:t>
            </a:r>
            <a:endParaRPr lang="en-US" sz="2400" dirty="0">
              <a:solidFill>
                <a:schemeClr val="tx1">
                  <a:lumMod val="65000"/>
                  <a:lumOff val="35000"/>
                </a:schemeClr>
              </a:solidFill>
              <a:latin typeface="Phinster Fine Regular"/>
            </a:endParaRPr>
          </a:p>
          <a:p>
            <a:endParaRPr lang="en-US" dirty="0" smtClean="0">
              <a:solidFill>
                <a:schemeClr val="tx1"/>
              </a:solidFill>
              <a:effectLst>
                <a:outerShdw blurRad="60007" dist="200025" dir="15000000" sy="30000" kx="-1800000" algn="bl" rotWithShape="0">
                  <a:prstClr val="black">
                    <a:alpha val="32000"/>
                  </a:prstClr>
                </a:outerShdw>
              </a:effectLst>
            </a:endParaRPr>
          </a:p>
        </p:txBody>
      </p:sp>
      <p:sp>
        <p:nvSpPr>
          <p:cNvPr id="12" name="TextBox 11"/>
          <p:cNvSpPr txBox="1"/>
          <p:nvPr/>
        </p:nvSpPr>
        <p:spPr>
          <a:xfrm>
            <a:off x="304800" y="1676328"/>
            <a:ext cx="3962400" cy="3664273"/>
          </a:xfrm>
          <a:prstGeom prst="rect">
            <a:avLst/>
          </a:prstGeom>
          <a:noFill/>
        </p:spPr>
        <p:txBody>
          <a:bodyPr wrap="square" rtlCol="0">
            <a:spAutoFit/>
          </a:bodyPr>
          <a:lstStyle/>
          <a:p>
            <a:pPr algn="ctr">
              <a:lnSpc>
                <a:spcPct val="120000"/>
              </a:lnSpc>
            </a:pPr>
            <a:r>
              <a:rPr lang="en-US" sz="2800" dirty="0">
                <a:solidFill>
                  <a:schemeClr val="tx1">
                    <a:lumMod val="65000"/>
                    <a:lumOff val="35000"/>
                  </a:schemeClr>
                </a:solidFill>
                <a:latin typeface="Phinster Fine Regular"/>
              </a:rPr>
              <a:t>We offer </a:t>
            </a:r>
            <a:r>
              <a:rPr lang="en-US" sz="2800" b="1" dirty="0">
                <a:solidFill>
                  <a:srgbClr val="345825"/>
                </a:solidFill>
                <a:latin typeface="Phinster Extrabold Regular"/>
                <a:cs typeface="Tahoma" pitchFamily="34" charset="0"/>
              </a:rPr>
              <a:t>EXCEPTIONAL </a:t>
            </a:r>
            <a:r>
              <a:rPr lang="en-US" sz="2800" dirty="0">
                <a:solidFill>
                  <a:schemeClr val="tx1">
                    <a:lumMod val="65000"/>
                    <a:lumOff val="35000"/>
                  </a:schemeClr>
                </a:solidFill>
                <a:latin typeface="Phinster Fine Regular"/>
              </a:rPr>
              <a:t>community management solutions with the best </a:t>
            </a:r>
            <a:r>
              <a:rPr lang="en-US" sz="2800" b="1" dirty="0">
                <a:solidFill>
                  <a:srgbClr val="345825"/>
                </a:solidFill>
                <a:latin typeface="Phinster Extrabold Regular"/>
                <a:cs typeface="Tahoma" pitchFamily="34" charset="0"/>
              </a:rPr>
              <a:t>PEOPLE</a:t>
            </a:r>
            <a:r>
              <a:rPr lang="en-US" sz="2800" dirty="0">
                <a:solidFill>
                  <a:schemeClr val="tx1">
                    <a:lumMod val="65000"/>
                    <a:lumOff val="35000"/>
                  </a:schemeClr>
                </a:solidFill>
                <a:latin typeface="Phinster Fine Regular"/>
              </a:rPr>
              <a:t>, best </a:t>
            </a:r>
            <a:r>
              <a:rPr lang="en-US" sz="2800" b="1" dirty="0">
                <a:solidFill>
                  <a:srgbClr val="345825"/>
                </a:solidFill>
                <a:latin typeface="Phinster Extrabold Regular"/>
                <a:cs typeface="Tahoma" pitchFamily="34" charset="0"/>
              </a:rPr>
              <a:t>PRACTICES</a:t>
            </a:r>
            <a:r>
              <a:rPr lang="en-US" sz="2800" dirty="0">
                <a:solidFill>
                  <a:schemeClr val="tx1">
                    <a:lumMod val="65000"/>
                    <a:lumOff val="35000"/>
                  </a:schemeClr>
                </a:solidFill>
                <a:latin typeface="Phinster Fine Regular"/>
              </a:rPr>
              <a:t>, and best </a:t>
            </a:r>
            <a:r>
              <a:rPr lang="en-US" sz="2800" b="1" dirty="0" smtClean="0">
                <a:solidFill>
                  <a:srgbClr val="345825"/>
                </a:solidFill>
                <a:latin typeface="Phinster Extrabold Regular"/>
                <a:cs typeface="Tahoma" pitchFamily="34" charset="0"/>
              </a:rPr>
              <a:t>TECHNOLOGY</a:t>
            </a:r>
            <a:endParaRPr lang="en-US" sz="2800" dirty="0">
              <a:solidFill>
                <a:schemeClr val="tx1">
                  <a:lumMod val="65000"/>
                  <a:lumOff val="35000"/>
                </a:schemeClr>
              </a:solidFill>
              <a:latin typeface="Phinster Fine Regular"/>
            </a:endParaRPr>
          </a:p>
        </p:txBody>
      </p:sp>
      <p:pic>
        <p:nvPicPr>
          <p:cNvPr id="2" name="Picture 1" descr="shutterstock_89968195.jp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573588" y="1345404"/>
            <a:ext cx="4584998" cy="4873229"/>
          </a:xfrm>
          <a:prstGeom prst="rect">
            <a:avLst/>
          </a:prstGeom>
        </p:spPr>
      </p:pic>
    </p:spTree>
    <p:extLst>
      <p:ext uri="{BB962C8B-B14F-4D97-AF65-F5344CB8AC3E}">
        <p14:creationId xmlns:p14="http://schemas.microsoft.com/office/powerpoint/2010/main" val="16389501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4"/>
          </p:nvPr>
        </p:nvSpPr>
        <p:spPr/>
        <p:txBody>
          <a:bodyPr/>
          <a:lstStyle/>
          <a:p>
            <a:fld id="{CEE44A12-C095-A14E-9819-8386363D8EDF}" type="slidenum">
              <a:rPr lang="en-US" smtClean="0"/>
              <a:pPr/>
              <a:t>7</a:t>
            </a:fld>
            <a:endParaRPr lang="en-US" dirty="0"/>
          </a:p>
        </p:txBody>
      </p:sp>
      <p:sp>
        <p:nvSpPr>
          <p:cNvPr id="8" name="Title 7"/>
          <p:cNvSpPr>
            <a:spLocks noGrp="1"/>
          </p:cNvSpPr>
          <p:nvPr>
            <p:ph type="title"/>
          </p:nvPr>
        </p:nvSpPr>
        <p:spPr/>
        <p:txBody>
          <a:bodyPr>
            <a:noAutofit/>
          </a:bodyPr>
          <a:lstStyle/>
          <a:p>
            <a:r>
              <a:rPr lang="en-US" sz="3000" dirty="0" smtClean="0"/>
              <a:t>How Has </a:t>
            </a:r>
            <a:r>
              <a:rPr lang="en-US" sz="3000" dirty="0"/>
              <a:t>RealManage </a:t>
            </a:r>
            <a:r>
              <a:rPr lang="en-US" sz="3000" dirty="0" smtClean="0"/>
              <a:t>Become </a:t>
            </a:r>
            <a:r>
              <a:rPr lang="en-US" sz="3000" dirty="0"/>
              <a:t>the </a:t>
            </a:r>
            <a:r>
              <a:rPr lang="en-US" sz="3000" dirty="0" smtClean="0">
                <a:solidFill>
                  <a:srgbClr val="0F4F5F"/>
                </a:solidFill>
              </a:rPr>
              <a:t>FASTEST</a:t>
            </a:r>
            <a:r>
              <a:rPr lang="en-US" sz="3000" dirty="0" smtClean="0"/>
              <a:t> </a:t>
            </a:r>
            <a:r>
              <a:rPr lang="en-US" sz="3000" dirty="0" smtClean="0">
                <a:solidFill>
                  <a:srgbClr val="0F4F5F"/>
                </a:solidFill>
              </a:rPr>
              <a:t>GROWING</a:t>
            </a:r>
            <a:r>
              <a:rPr lang="en-US" sz="3000" dirty="0" smtClean="0"/>
              <a:t> </a:t>
            </a:r>
            <a:r>
              <a:rPr lang="en-US" sz="3000" dirty="0"/>
              <a:t>Management Company in the </a:t>
            </a:r>
            <a:r>
              <a:rPr lang="en-US" sz="3000" dirty="0" smtClean="0"/>
              <a:t>US?</a:t>
            </a:r>
            <a:endParaRPr lang="en-US" sz="3000" i="1" dirty="0"/>
          </a:p>
        </p:txBody>
      </p:sp>
      <p:sp>
        <p:nvSpPr>
          <p:cNvPr id="10" name="TextBox 9"/>
          <p:cNvSpPr txBox="1"/>
          <p:nvPr/>
        </p:nvSpPr>
        <p:spPr>
          <a:xfrm>
            <a:off x="762000" y="2133600"/>
            <a:ext cx="6629400" cy="960263"/>
          </a:xfrm>
          <a:prstGeom prst="rect">
            <a:avLst/>
          </a:prstGeom>
          <a:noFill/>
        </p:spPr>
        <p:txBody>
          <a:bodyPr wrap="square" rtlCol="0">
            <a:spAutoFit/>
          </a:bodyPr>
          <a:lstStyle/>
          <a:p>
            <a:pPr lvl="0">
              <a:lnSpc>
                <a:spcPct val="120000"/>
              </a:lnSpc>
            </a:pPr>
            <a:r>
              <a:rPr lang="en-US" sz="3200" b="1" i="1" dirty="0" smtClean="0">
                <a:solidFill>
                  <a:srgbClr val="345825"/>
                </a:solidFill>
                <a:effectLst/>
                <a:latin typeface="Phinster Extrabold Regular"/>
                <a:cs typeface="Tahoma" pitchFamily="34" charset="0"/>
              </a:rPr>
              <a:t>		</a:t>
            </a:r>
            <a:endParaRPr lang="en-US" sz="2400" dirty="0">
              <a:solidFill>
                <a:schemeClr val="tx1">
                  <a:lumMod val="65000"/>
                  <a:lumOff val="35000"/>
                </a:schemeClr>
              </a:solidFill>
              <a:latin typeface="Phinster Fine Regular"/>
            </a:endParaRPr>
          </a:p>
          <a:p>
            <a:endParaRPr lang="en-US" dirty="0" smtClean="0">
              <a:solidFill>
                <a:schemeClr val="tx1"/>
              </a:solidFill>
              <a:effectLst>
                <a:outerShdw blurRad="60007" dist="200025" dir="15000000" sy="30000" kx="-1800000" algn="bl" rotWithShape="0">
                  <a:prstClr val="black">
                    <a:alpha val="32000"/>
                  </a:prstClr>
                </a:outerShdw>
              </a:effectLst>
            </a:endParaRPr>
          </a:p>
        </p:txBody>
      </p:sp>
      <p:sp>
        <p:nvSpPr>
          <p:cNvPr id="3" name="TextBox 2"/>
          <p:cNvSpPr txBox="1"/>
          <p:nvPr/>
        </p:nvSpPr>
        <p:spPr>
          <a:xfrm>
            <a:off x="0" y="1339697"/>
            <a:ext cx="9144000" cy="5001369"/>
          </a:xfrm>
          <a:prstGeom prst="rect">
            <a:avLst/>
          </a:prstGeom>
          <a:noFill/>
        </p:spPr>
        <p:txBody>
          <a:bodyPr wrap="square" rtlCol="0">
            <a:spAutoFit/>
          </a:bodyPr>
          <a:lstStyle/>
          <a:p>
            <a:pPr marL="574675" indent="-341313">
              <a:buClr>
                <a:srgbClr val="0F4F5F"/>
              </a:buClr>
              <a:buFont typeface="Arial" pitchFamily="34" charset="0"/>
              <a:buChar char="•"/>
            </a:pPr>
            <a:r>
              <a:rPr lang="en-US" sz="2400" dirty="0" smtClean="0">
                <a:solidFill>
                  <a:srgbClr val="595959"/>
                </a:solidFill>
                <a:latin typeface="Phinster Fine Regular"/>
              </a:rPr>
              <a:t>Our association clients are our sales force – most of our growth comes via </a:t>
            </a:r>
            <a:r>
              <a:rPr lang="en-US" sz="2500" b="1" dirty="0" smtClean="0">
                <a:solidFill>
                  <a:srgbClr val="345825"/>
                </a:solidFill>
                <a:latin typeface="Phinster Extrabold Regular"/>
              </a:rPr>
              <a:t>referrals from existing clients</a:t>
            </a:r>
          </a:p>
          <a:p>
            <a:pPr marL="574675" indent="-341313">
              <a:buClr>
                <a:srgbClr val="0F4F5F"/>
              </a:buClr>
              <a:buFont typeface="Arial" pitchFamily="34" charset="0"/>
              <a:buChar char="•"/>
            </a:pPr>
            <a:r>
              <a:rPr lang="en-US" sz="2400" dirty="0" smtClean="0">
                <a:solidFill>
                  <a:srgbClr val="595959"/>
                </a:solidFill>
                <a:latin typeface="Phinster Fine Regular"/>
              </a:rPr>
              <a:t>Our razor sharp </a:t>
            </a:r>
            <a:r>
              <a:rPr lang="en-US" sz="2500" b="1" dirty="0" smtClean="0">
                <a:solidFill>
                  <a:srgbClr val="345825"/>
                </a:solidFill>
                <a:latin typeface="Phinster Fine Regular"/>
              </a:rPr>
              <a:t>focus on service </a:t>
            </a:r>
            <a:r>
              <a:rPr lang="en-US" sz="2400" dirty="0" smtClean="0">
                <a:solidFill>
                  <a:srgbClr val="595959"/>
                </a:solidFill>
                <a:latin typeface="Phinster Fine Regular"/>
              </a:rPr>
              <a:t>ensures our clients remain “delighted”</a:t>
            </a:r>
          </a:p>
          <a:p>
            <a:pPr marL="574675" indent="-341313">
              <a:buClr>
                <a:srgbClr val="0F4F5F"/>
              </a:buClr>
              <a:buFont typeface="Arial" pitchFamily="34" charset="0"/>
              <a:buChar char="•"/>
            </a:pPr>
            <a:r>
              <a:rPr lang="en-US" sz="2400" dirty="0" smtClean="0">
                <a:solidFill>
                  <a:srgbClr val="595959"/>
                </a:solidFill>
                <a:latin typeface="Phinster Fine Regular"/>
              </a:rPr>
              <a:t>Our </a:t>
            </a:r>
            <a:r>
              <a:rPr lang="en-US" sz="2500" b="1" dirty="0">
                <a:solidFill>
                  <a:srgbClr val="345825"/>
                </a:solidFill>
                <a:latin typeface="Phinster Extrabold Regular"/>
              </a:rPr>
              <a:t>proprietary, </a:t>
            </a:r>
            <a:r>
              <a:rPr lang="en-US" sz="2500" b="1" dirty="0" smtClean="0">
                <a:solidFill>
                  <a:srgbClr val="345825"/>
                </a:solidFill>
                <a:latin typeface="Phinster Extrabold Regular"/>
              </a:rPr>
              <a:t>cloud-based technology </a:t>
            </a:r>
            <a:r>
              <a:rPr lang="en-US" sz="2400" dirty="0">
                <a:solidFill>
                  <a:srgbClr val="595959"/>
                </a:solidFill>
                <a:latin typeface="Phinster Fine Regular"/>
              </a:rPr>
              <a:t>is unparalleled in the </a:t>
            </a:r>
            <a:r>
              <a:rPr lang="en-US" sz="2400" dirty="0" smtClean="0">
                <a:solidFill>
                  <a:srgbClr val="595959"/>
                </a:solidFill>
                <a:latin typeface="Phinster Fine Regular"/>
              </a:rPr>
              <a:t>industry</a:t>
            </a:r>
          </a:p>
          <a:p>
            <a:pPr marL="574675" indent="-341313">
              <a:buClr>
                <a:srgbClr val="0F4F5F"/>
              </a:buClr>
              <a:buFont typeface="Arial" pitchFamily="34" charset="0"/>
              <a:buChar char="•"/>
            </a:pPr>
            <a:r>
              <a:rPr lang="en-US" sz="2400" dirty="0" smtClean="0">
                <a:solidFill>
                  <a:srgbClr val="595959"/>
                </a:solidFill>
                <a:latin typeface="Phinster Fine Regular"/>
              </a:rPr>
              <a:t>Our key deliverables </a:t>
            </a:r>
            <a:r>
              <a:rPr lang="en-US" sz="2500" b="1" dirty="0" smtClean="0">
                <a:solidFill>
                  <a:srgbClr val="345825"/>
                </a:solidFill>
                <a:latin typeface="Phinster Extrabold Regular"/>
              </a:rPr>
              <a:t>empower our clients </a:t>
            </a:r>
            <a:r>
              <a:rPr lang="en-US" sz="2400" dirty="0" smtClean="0">
                <a:solidFill>
                  <a:srgbClr val="595959"/>
                </a:solidFill>
                <a:latin typeface="Phinster Fine Regular"/>
              </a:rPr>
              <a:t>to surpass their fiduciary responsibilities on behalf of the community they serve</a:t>
            </a:r>
            <a:endParaRPr lang="en-US" sz="2400" dirty="0">
              <a:latin typeface="Phinster Fine Regular"/>
            </a:endParaRPr>
          </a:p>
          <a:p>
            <a:pPr marL="574675" indent="-341313">
              <a:buClr>
                <a:srgbClr val="0F4F5F"/>
              </a:buClr>
              <a:buFont typeface="Arial" pitchFamily="34" charset="0"/>
              <a:buChar char="•"/>
            </a:pPr>
            <a:r>
              <a:rPr lang="en-US" sz="2400" dirty="0" smtClean="0">
                <a:solidFill>
                  <a:srgbClr val="595959"/>
                </a:solidFill>
                <a:latin typeface="Phinster Fine Regular"/>
              </a:rPr>
              <a:t>We take pride in knowing </a:t>
            </a:r>
            <a:r>
              <a:rPr lang="en-US" sz="2500" b="1" dirty="0" smtClean="0">
                <a:solidFill>
                  <a:srgbClr val="345825"/>
                </a:solidFill>
                <a:latin typeface="Phinster Extrabold Regular"/>
              </a:rPr>
              <a:t>our managers are industry experts</a:t>
            </a:r>
            <a:r>
              <a:rPr lang="en-US" sz="2400" dirty="0" smtClean="0">
                <a:solidFill>
                  <a:srgbClr val="595959"/>
                </a:solidFill>
                <a:latin typeface="Phinster Fine Regular"/>
              </a:rPr>
              <a:t> with years of experience</a:t>
            </a:r>
          </a:p>
          <a:p>
            <a:pPr marL="574675" indent="-341313">
              <a:buClr>
                <a:srgbClr val="0F4F5F"/>
              </a:buClr>
              <a:buFont typeface="Arial" pitchFamily="34" charset="0"/>
              <a:buChar char="•"/>
            </a:pPr>
            <a:r>
              <a:rPr lang="en-US" sz="2400" dirty="0" smtClean="0">
                <a:solidFill>
                  <a:srgbClr val="595959"/>
                </a:solidFill>
                <a:latin typeface="Phinster Fine Regular"/>
              </a:rPr>
              <a:t>Our team members have held numerous </a:t>
            </a:r>
            <a:r>
              <a:rPr lang="en-US" sz="2500" b="1" dirty="0" smtClean="0">
                <a:solidFill>
                  <a:srgbClr val="345825"/>
                </a:solidFill>
                <a:latin typeface="Phinster Extrabold Regular"/>
              </a:rPr>
              <a:t>CAI Chapter seats</a:t>
            </a:r>
            <a:r>
              <a:rPr lang="en-US" sz="2400" dirty="0" smtClean="0">
                <a:solidFill>
                  <a:srgbClr val="595959"/>
                </a:solidFill>
                <a:latin typeface="Phinster Fine Regular"/>
              </a:rPr>
              <a:t> across the country</a:t>
            </a:r>
          </a:p>
        </p:txBody>
      </p:sp>
    </p:spTree>
    <p:extLst>
      <p:ext uri="{BB962C8B-B14F-4D97-AF65-F5344CB8AC3E}">
        <p14:creationId xmlns:p14="http://schemas.microsoft.com/office/powerpoint/2010/main" val="15108954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4"/>
          </p:nvPr>
        </p:nvSpPr>
        <p:spPr/>
        <p:txBody>
          <a:bodyPr/>
          <a:lstStyle/>
          <a:p>
            <a:fld id="{CEE44A12-C095-A14E-9819-8386363D8EDF}" type="slidenum">
              <a:rPr lang="en-US" smtClean="0"/>
              <a:pPr/>
              <a:t>8</a:t>
            </a:fld>
            <a:endParaRPr lang="en-US" dirty="0"/>
          </a:p>
        </p:txBody>
      </p:sp>
      <p:sp>
        <p:nvSpPr>
          <p:cNvPr id="8" name="Title 7"/>
          <p:cNvSpPr>
            <a:spLocks noGrp="1"/>
          </p:cNvSpPr>
          <p:nvPr>
            <p:ph type="title"/>
          </p:nvPr>
        </p:nvSpPr>
        <p:spPr/>
        <p:txBody>
          <a:bodyPr>
            <a:noAutofit/>
          </a:bodyPr>
          <a:lstStyle/>
          <a:p>
            <a:r>
              <a:rPr lang="en-US" dirty="0" smtClean="0">
                <a:solidFill>
                  <a:srgbClr val="0F4F5F"/>
                </a:solidFill>
              </a:rPr>
              <a:t>EXCPETIONAL COMMUNITIES </a:t>
            </a:r>
            <a:br>
              <a:rPr lang="en-US" dirty="0" smtClean="0">
                <a:solidFill>
                  <a:srgbClr val="0F4F5F"/>
                </a:solidFill>
              </a:rPr>
            </a:br>
            <a:r>
              <a:rPr lang="en-US" dirty="0" smtClean="0">
                <a:solidFill>
                  <a:srgbClr val="595959"/>
                </a:solidFill>
              </a:rPr>
              <a:t>Deserve Exceptional Management</a:t>
            </a:r>
            <a:endParaRPr lang="en-US" dirty="0">
              <a:solidFill>
                <a:srgbClr val="595959"/>
              </a:solidFill>
            </a:endParaRPr>
          </a:p>
        </p:txBody>
      </p:sp>
      <p:sp>
        <p:nvSpPr>
          <p:cNvPr id="10" name="TextBox 9"/>
          <p:cNvSpPr txBox="1"/>
          <p:nvPr/>
        </p:nvSpPr>
        <p:spPr>
          <a:xfrm>
            <a:off x="762000" y="2133600"/>
            <a:ext cx="6629400" cy="960263"/>
          </a:xfrm>
          <a:prstGeom prst="rect">
            <a:avLst/>
          </a:prstGeom>
          <a:noFill/>
        </p:spPr>
        <p:txBody>
          <a:bodyPr wrap="square" rtlCol="0">
            <a:spAutoFit/>
          </a:bodyPr>
          <a:lstStyle/>
          <a:p>
            <a:pPr lvl="0">
              <a:lnSpc>
                <a:spcPct val="120000"/>
              </a:lnSpc>
            </a:pPr>
            <a:r>
              <a:rPr lang="en-US" sz="3200" b="1" i="1" dirty="0" smtClean="0">
                <a:solidFill>
                  <a:srgbClr val="345825"/>
                </a:solidFill>
                <a:effectLst/>
                <a:latin typeface="Phinster Extrabold Regular"/>
                <a:cs typeface="Tahoma" pitchFamily="34" charset="0"/>
              </a:rPr>
              <a:t>		</a:t>
            </a:r>
            <a:endParaRPr lang="en-US" sz="2400" dirty="0">
              <a:solidFill>
                <a:schemeClr val="tx1">
                  <a:lumMod val="65000"/>
                  <a:lumOff val="35000"/>
                </a:schemeClr>
              </a:solidFill>
              <a:latin typeface="Phinster Fine Regular"/>
            </a:endParaRPr>
          </a:p>
          <a:p>
            <a:endParaRPr lang="en-US" dirty="0" smtClean="0">
              <a:solidFill>
                <a:schemeClr val="tx1"/>
              </a:solidFill>
              <a:effectLst>
                <a:outerShdw blurRad="60007" dist="200025" dir="15000000" sy="30000" kx="-1800000" algn="bl" rotWithShape="0">
                  <a:prstClr val="black">
                    <a:alpha val="32000"/>
                  </a:prstClr>
                </a:outerShdw>
              </a:effectLst>
            </a:endParaRPr>
          </a:p>
        </p:txBody>
      </p:sp>
      <p:sp>
        <p:nvSpPr>
          <p:cNvPr id="3" name="TextBox 2"/>
          <p:cNvSpPr txBox="1"/>
          <p:nvPr/>
        </p:nvSpPr>
        <p:spPr>
          <a:xfrm>
            <a:off x="0" y="1488549"/>
            <a:ext cx="9144000" cy="4693593"/>
          </a:xfrm>
          <a:prstGeom prst="rect">
            <a:avLst/>
          </a:prstGeom>
          <a:noFill/>
        </p:spPr>
        <p:txBody>
          <a:bodyPr wrap="square" rtlCol="0">
            <a:spAutoFit/>
          </a:bodyPr>
          <a:lstStyle/>
          <a:p>
            <a:pPr marL="574675" indent="-341313">
              <a:buClr>
                <a:srgbClr val="345825"/>
              </a:buClr>
              <a:buFont typeface="Arial" pitchFamily="34" charset="0"/>
              <a:buChar char="•"/>
            </a:pPr>
            <a:r>
              <a:rPr lang="en-US" sz="2400" dirty="0" smtClean="0">
                <a:solidFill>
                  <a:srgbClr val="565656"/>
                </a:solidFill>
                <a:latin typeface="Phinster Fine Regular"/>
              </a:rPr>
              <a:t>Over</a:t>
            </a:r>
            <a:r>
              <a:rPr lang="en-US" sz="2500" dirty="0" smtClean="0">
                <a:solidFill>
                  <a:srgbClr val="345825"/>
                </a:solidFill>
                <a:latin typeface="Phinster Extrabold Regular"/>
              </a:rPr>
              <a:t> </a:t>
            </a:r>
            <a:r>
              <a:rPr lang="en-US" sz="2500" b="1" dirty="0" smtClean="0">
                <a:solidFill>
                  <a:srgbClr val="345825"/>
                </a:solidFill>
                <a:latin typeface="Phinster Extrabold Regular"/>
              </a:rPr>
              <a:t>550</a:t>
            </a:r>
            <a:r>
              <a:rPr lang="en-US" sz="2500" dirty="0" smtClean="0">
                <a:solidFill>
                  <a:srgbClr val="345825"/>
                </a:solidFill>
                <a:latin typeface="Phinster Extrabold Regular"/>
              </a:rPr>
              <a:t> </a:t>
            </a:r>
            <a:r>
              <a:rPr lang="en-US" sz="2400" dirty="0" smtClean="0">
                <a:solidFill>
                  <a:srgbClr val="565656"/>
                </a:solidFill>
                <a:latin typeface="Phinster Fine Regular"/>
              </a:rPr>
              <a:t>Associations managed across the country</a:t>
            </a:r>
          </a:p>
          <a:p>
            <a:pPr marL="574675" indent="-341313">
              <a:buClr>
                <a:srgbClr val="345825"/>
              </a:buClr>
              <a:buFont typeface="Arial" pitchFamily="34" charset="0"/>
              <a:buChar char="•"/>
            </a:pPr>
            <a:r>
              <a:rPr lang="en-US" sz="2400" dirty="0" smtClean="0">
                <a:solidFill>
                  <a:srgbClr val="565656"/>
                </a:solidFill>
                <a:latin typeface="Phinster Fine Regular"/>
              </a:rPr>
              <a:t>Unsurpassed Track </a:t>
            </a:r>
            <a:r>
              <a:rPr lang="en-US" sz="2500" b="1" dirty="0" smtClean="0">
                <a:solidFill>
                  <a:srgbClr val="345825"/>
                </a:solidFill>
                <a:latin typeface="Phinster Extrabold Regular"/>
              </a:rPr>
              <a:t>Record of Customer Satisfaction</a:t>
            </a:r>
          </a:p>
          <a:p>
            <a:pPr marL="574675" indent="-341313">
              <a:buClr>
                <a:srgbClr val="345825"/>
              </a:buClr>
              <a:buFont typeface="Arial" pitchFamily="34" charset="0"/>
              <a:buChar char="•"/>
            </a:pPr>
            <a:r>
              <a:rPr lang="en-US" sz="2400" dirty="0" smtClean="0">
                <a:solidFill>
                  <a:srgbClr val="565656"/>
                </a:solidFill>
                <a:latin typeface="Phinster Fine Regular"/>
              </a:rPr>
              <a:t>Unmatched World-Class </a:t>
            </a:r>
            <a:r>
              <a:rPr lang="en-US" sz="2500" b="1" dirty="0" smtClean="0">
                <a:solidFill>
                  <a:srgbClr val="345825"/>
                </a:solidFill>
                <a:latin typeface="Phinster Fine Regular"/>
              </a:rPr>
              <a:t>Proprietary</a:t>
            </a:r>
            <a:r>
              <a:rPr lang="en-US" sz="2400" dirty="0" smtClean="0">
                <a:solidFill>
                  <a:srgbClr val="565656"/>
                </a:solidFill>
                <a:latin typeface="Phinster Fine Regular"/>
              </a:rPr>
              <a:t> (Fully Integrated) </a:t>
            </a:r>
            <a:r>
              <a:rPr lang="en-US" sz="2500" b="1" dirty="0" smtClean="0">
                <a:solidFill>
                  <a:srgbClr val="345825"/>
                </a:solidFill>
                <a:latin typeface="Phinster Extrabold Regular"/>
              </a:rPr>
              <a:t>Technology Platform</a:t>
            </a:r>
          </a:p>
          <a:p>
            <a:pPr marL="574675" indent="-341313">
              <a:buClr>
                <a:srgbClr val="345825"/>
              </a:buClr>
              <a:buFont typeface="Arial" pitchFamily="34" charset="0"/>
              <a:buChar char="•"/>
            </a:pPr>
            <a:r>
              <a:rPr lang="en-US" sz="2400" dirty="0" smtClean="0">
                <a:solidFill>
                  <a:srgbClr val="565656"/>
                </a:solidFill>
                <a:latin typeface="Phinster Fine Regular"/>
              </a:rPr>
              <a:t>Highest Experience, Depth and </a:t>
            </a:r>
            <a:r>
              <a:rPr lang="en-US" sz="2500" b="1" dirty="0" smtClean="0">
                <a:solidFill>
                  <a:srgbClr val="345825"/>
                </a:solidFill>
                <a:latin typeface="Phinster Extrabold Regular"/>
              </a:rPr>
              <a:t>Quality of Management Staff</a:t>
            </a:r>
          </a:p>
          <a:p>
            <a:pPr marL="574675" indent="-341313">
              <a:buClr>
                <a:srgbClr val="345825"/>
              </a:buClr>
              <a:buFont typeface="Arial" pitchFamily="34" charset="0"/>
              <a:buChar char="•"/>
            </a:pPr>
            <a:r>
              <a:rPr lang="en-US" sz="2400" dirty="0" smtClean="0">
                <a:solidFill>
                  <a:srgbClr val="565656"/>
                </a:solidFill>
                <a:latin typeface="Phinster Fine Regular"/>
              </a:rPr>
              <a:t>Complete </a:t>
            </a:r>
            <a:r>
              <a:rPr lang="en-US" sz="2500" b="1" dirty="0" smtClean="0">
                <a:solidFill>
                  <a:srgbClr val="345825"/>
                </a:solidFill>
                <a:latin typeface="Phinster Extrabold Regular"/>
              </a:rPr>
              <a:t>Real-Time Data </a:t>
            </a:r>
            <a:r>
              <a:rPr lang="en-US" sz="2400" dirty="0" smtClean="0">
                <a:solidFill>
                  <a:srgbClr val="565656"/>
                </a:solidFill>
                <a:latin typeface="Phinster Fine Regular"/>
              </a:rPr>
              <a:t>Transparency for Board Members and the Community</a:t>
            </a:r>
          </a:p>
          <a:p>
            <a:pPr marL="574675" indent="-341313">
              <a:buClr>
                <a:srgbClr val="345825"/>
              </a:buClr>
              <a:buFont typeface="Arial" pitchFamily="34" charset="0"/>
              <a:buChar char="•"/>
            </a:pPr>
            <a:r>
              <a:rPr lang="en-US" sz="2400" dirty="0" smtClean="0">
                <a:solidFill>
                  <a:srgbClr val="565656"/>
                </a:solidFill>
                <a:latin typeface="Phinster Fine Regular"/>
              </a:rPr>
              <a:t>Professional, On Time, </a:t>
            </a:r>
            <a:r>
              <a:rPr lang="en-US" sz="2500" b="1" dirty="0" smtClean="0">
                <a:solidFill>
                  <a:srgbClr val="345825"/>
                </a:solidFill>
                <a:latin typeface="Phinster Extrabold Regular"/>
              </a:rPr>
              <a:t>NO EXCUSE</a:t>
            </a:r>
            <a:r>
              <a:rPr lang="en-US" sz="2400" dirty="0" smtClean="0">
                <a:solidFill>
                  <a:srgbClr val="565656"/>
                </a:solidFill>
                <a:latin typeface="Phinster Fine Regular"/>
              </a:rPr>
              <a:t>…. Financial Reporting</a:t>
            </a:r>
          </a:p>
          <a:p>
            <a:pPr marL="574675" indent="-341313">
              <a:buClr>
                <a:srgbClr val="345825"/>
              </a:buClr>
              <a:buFont typeface="Arial" pitchFamily="34" charset="0"/>
              <a:buChar char="•"/>
            </a:pPr>
            <a:r>
              <a:rPr lang="en-US" sz="2500" b="1" dirty="0" smtClean="0">
                <a:solidFill>
                  <a:srgbClr val="345825"/>
                </a:solidFill>
                <a:latin typeface="Phinster Extrabold Regular"/>
              </a:rPr>
              <a:t>Expertise</a:t>
            </a:r>
            <a:r>
              <a:rPr lang="en-US" sz="2400" dirty="0" smtClean="0">
                <a:solidFill>
                  <a:srgbClr val="565656"/>
                </a:solidFill>
                <a:latin typeface="Phinster Fine Regular"/>
              </a:rPr>
              <a:t> in Community Communications</a:t>
            </a:r>
          </a:p>
          <a:p>
            <a:pPr marL="574675" indent="-341313">
              <a:buClr>
                <a:srgbClr val="345825"/>
              </a:buClr>
              <a:buFont typeface="Arial" pitchFamily="34" charset="0"/>
              <a:buChar char="•"/>
            </a:pPr>
            <a:r>
              <a:rPr lang="en-US" sz="2500" b="1" dirty="0" smtClean="0">
                <a:solidFill>
                  <a:srgbClr val="345825"/>
                </a:solidFill>
                <a:latin typeface="Phinster Extrabold Regular"/>
              </a:rPr>
              <a:t>Value Driven </a:t>
            </a:r>
            <a:r>
              <a:rPr lang="en-US" sz="2400" dirty="0" smtClean="0">
                <a:solidFill>
                  <a:srgbClr val="565656"/>
                </a:solidFill>
                <a:latin typeface="Phinster Fine Regular"/>
              </a:rPr>
              <a:t>“Inclusive Pricing”</a:t>
            </a:r>
          </a:p>
          <a:p>
            <a:pPr marL="574675" indent="-341313">
              <a:buClr>
                <a:srgbClr val="345825"/>
              </a:buClr>
              <a:buFont typeface="Arial" pitchFamily="34" charset="0"/>
              <a:buChar char="•"/>
            </a:pPr>
            <a:r>
              <a:rPr lang="en-US" sz="2500" b="1" dirty="0" smtClean="0">
                <a:solidFill>
                  <a:srgbClr val="345825"/>
                </a:solidFill>
                <a:latin typeface="Phinster Extrabold Regular"/>
              </a:rPr>
              <a:t>World-Class </a:t>
            </a:r>
            <a:r>
              <a:rPr lang="en-US" sz="2400" dirty="0" smtClean="0">
                <a:solidFill>
                  <a:srgbClr val="565656"/>
                </a:solidFill>
                <a:latin typeface="Phinster Fine Regular"/>
              </a:rPr>
              <a:t>Data Management and Archiving</a:t>
            </a:r>
            <a:endParaRPr lang="en-US" dirty="0"/>
          </a:p>
        </p:txBody>
      </p:sp>
    </p:spTree>
    <p:extLst>
      <p:ext uri="{BB962C8B-B14F-4D97-AF65-F5344CB8AC3E}">
        <p14:creationId xmlns:p14="http://schemas.microsoft.com/office/powerpoint/2010/main" val="1291883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sz="quarter" idx="4"/>
          </p:nvPr>
        </p:nvPicPr>
        <p:blipFill rotWithShape="1">
          <a:blip r:embed="rId2" cstate="print">
            <a:extLst>
              <a:ext uri="{28A0092B-C50C-407E-A947-70E740481C1C}">
                <a14:useLocalDpi xmlns:a14="http://schemas.microsoft.com/office/drawing/2010/main"/>
              </a:ext>
            </a:extLst>
          </a:blip>
          <a:srcRect/>
          <a:stretch/>
        </p:blipFill>
        <p:spPr>
          <a:xfrm>
            <a:off x="4560888" y="1340567"/>
            <a:ext cx="4583112" cy="4878834"/>
          </a:xfrm>
        </p:spPr>
      </p:pic>
      <p:sp>
        <p:nvSpPr>
          <p:cNvPr id="5" name="Text Placeholder 4"/>
          <p:cNvSpPr>
            <a:spLocks noGrp="1"/>
          </p:cNvSpPr>
          <p:nvPr>
            <p:ph type="body" idx="1"/>
          </p:nvPr>
        </p:nvSpPr>
        <p:spPr/>
        <p:txBody>
          <a:bodyPr/>
          <a:lstStyle/>
          <a:p>
            <a:r>
              <a:rPr lang="en-US" dirty="0" smtClean="0"/>
              <a:t>Best People</a:t>
            </a:r>
            <a:endParaRPr lang="en-US" dirty="0"/>
          </a:p>
        </p:txBody>
      </p:sp>
      <p:sp>
        <p:nvSpPr>
          <p:cNvPr id="6" name="Content Placeholder 5"/>
          <p:cNvSpPr>
            <a:spLocks noGrp="1"/>
          </p:cNvSpPr>
          <p:nvPr>
            <p:ph sz="half" idx="2"/>
          </p:nvPr>
        </p:nvSpPr>
        <p:spPr/>
        <p:txBody>
          <a:bodyPr>
            <a:normAutofit lnSpcReduction="10000"/>
          </a:bodyPr>
          <a:lstStyle/>
          <a:p>
            <a:r>
              <a:rPr lang="en-US" b="1" dirty="0" smtClean="0">
                <a:solidFill>
                  <a:srgbClr val="345825"/>
                </a:solidFill>
              </a:rPr>
              <a:t>PCAM</a:t>
            </a:r>
            <a:r>
              <a:rPr lang="en-US" b="1" baseline="30000" dirty="0" smtClean="0">
                <a:solidFill>
                  <a:srgbClr val="345825"/>
                </a:solidFill>
              </a:rPr>
              <a:t>®’</a:t>
            </a:r>
            <a:r>
              <a:rPr lang="en-US" b="1" dirty="0" smtClean="0">
                <a:solidFill>
                  <a:srgbClr val="345825"/>
                </a:solidFill>
              </a:rPr>
              <a:t>s, CMCA</a:t>
            </a:r>
            <a:r>
              <a:rPr lang="en-US" b="1" baseline="30000" dirty="0" smtClean="0">
                <a:solidFill>
                  <a:srgbClr val="345825"/>
                </a:solidFill>
              </a:rPr>
              <a:t>®</a:t>
            </a:r>
            <a:r>
              <a:rPr lang="en-US" b="1" baseline="30000" dirty="0">
                <a:solidFill>
                  <a:srgbClr val="345825"/>
                </a:solidFill>
              </a:rPr>
              <a:t>’</a:t>
            </a:r>
            <a:r>
              <a:rPr lang="en-US" b="1" dirty="0">
                <a:solidFill>
                  <a:srgbClr val="345825"/>
                </a:solidFill>
              </a:rPr>
              <a:t>s</a:t>
            </a:r>
            <a:r>
              <a:rPr lang="en-US" b="1" dirty="0" smtClean="0">
                <a:solidFill>
                  <a:srgbClr val="345825"/>
                </a:solidFill>
              </a:rPr>
              <a:t>, AMS</a:t>
            </a:r>
            <a:r>
              <a:rPr lang="en-US" b="1" baseline="30000" dirty="0">
                <a:solidFill>
                  <a:srgbClr val="345825"/>
                </a:solidFill>
              </a:rPr>
              <a:t> ®’</a:t>
            </a:r>
            <a:r>
              <a:rPr lang="en-US" b="1" dirty="0">
                <a:solidFill>
                  <a:srgbClr val="345825"/>
                </a:solidFill>
              </a:rPr>
              <a:t>s</a:t>
            </a:r>
            <a:r>
              <a:rPr lang="en-US" b="1" dirty="0" smtClean="0">
                <a:solidFill>
                  <a:srgbClr val="345825"/>
                </a:solidFill>
              </a:rPr>
              <a:t> </a:t>
            </a:r>
            <a:r>
              <a:rPr lang="en-US" sz="1900" dirty="0" smtClean="0"/>
              <a:t>and state certified Community Association managers</a:t>
            </a:r>
          </a:p>
          <a:p>
            <a:r>
              <a:rPr lang="en-US" sz="1900" dirty="0" smtClean="0"/>
              <a:t>Degreed Accountants and </a:t>
            </a:r>
            <a:r>
              <a:rPr lang="en-US" b="1" dirty="0">
                <a:solidFill>
                  <a:srgbClr val="345825"/>
                </a:solidFill>
              </a:rPr>
              <a:t>C</a:t>
            </a:r>
            <a:r>
              <a:rPr lang="en-US" b="1" dirty="0" smtClean="0">
                <a:solidFill>
                  <a:srgbClr val="345825"/>
                </a:solidFill>
              </a:rPr>
              <a:t>ertified </a:t>
            </a:r>
            <a:r>
              <a:rPr lang="en-US" b="1" dirty="0">
                <a:solidFill>
                  <a:srgbClr val="345825"/>
                </a:solidFill>
              </a:rPr>
              <a:t>P</a:t>
            </a:r>
            <a:r>
              <a:rPr lang="en-US" b="1" dirty="0" smtClean="0">
                <a:solidFill>
                  <a:srgbClr val="345825"/>
                </a:solidFill>
              </a:rPr>
              <a:t>ublic </a:t>
            </a:r>
            <a:r>
              <a:rPr lang="en-US" b="1" dirty="0">
                <a:solidFill>
                  <a:srgbClr val="345825"/>
                </a:solidFill>
              </a:rPr>
              <a:t>A</a:t>
            </a:r>
            <a:r>
              <a:rPr lang="en-US" b="1" dirty="0" smtClean="0">
                <a:solidFill>
                  <a:srgbClr val="345825"/>
                </a:solidFill>
              </a:rPr>
              <a:t>ccountants (CPAs)</a:t>
            </a:r>
          </a:p>
          <a:p>
            <a:r>
              <a:rPr lang="en-US" b="1" dirty="0" smtClean="0">
                <a:solidFill>
                  <a:srgbClr val="345825"/>
                </a:solidFill>
              </a:rPr>
              <a:t>Experienced and professional:</a:t>
            </a:r>
          </a:p>
          <a:p>
            <a:pPr lvl="1"/>
            <a:r>
              <a:rPr lang="en-US" b="1" dirty="0" smtClean="0">
                <a:solidFill>
                  <a:srgbClr val="345825"/>
                </a:solidFill>
                <a:latin typeface="Phinster Extrabold Regular"/>
              </a:rPr>
              <a:t>Customer Service </a:t>
            </a:r>
            <a:r>
              <a:rPr lang="en-US" sz="1700" dirty="0" smtClean="0"/>
              <a:t>Representatives</a:t>
            </a:r>
          </a:p>
          <a:p>
            <a:pPr lvl="1"/>
            <a:r>
              <a:rPr lang="en-US" b="1" dirty="0" smtClean="0">
                <a:solidFill>
                  <a:srgbClr val="345825"/>
                </a:solidFill>
                <a:latin typeface="Phinster Extrabold Regular"/>
              </a:rPr>
              <a:t>Technology</a:t>
            </a:r>
            <a:r>
              <a:rPr lang="en-US" b="1" dirty="0" smtClean="0"/>
              <a:t> </a:t>
            </a:r>
            <a:r>
              <a:rPr lang="en-US" sz="1700" dirty="0" smtClean="0"/>
              <a:t>staff</a:t>
            </a:r>
          </a:p>
          <a:p>
            <a:pPr lvl="1"/>
            <a:r>
              <a:rPr lang="en-US" b="1" dirty="0" smtClean="0">
                <a:solidFill>
                  <a:srgbClr val="345825"/>
                </a:solidFill>
                <a:latin typeface="Phinster Extrabold Regular"/>
              </a:rPr>
              <a:t>Industry</a:t>
            </a:r>
            <a:r>
              <a:rPr lang="en-US" b="1" dirty="0" smtClean="0"/>
              <a:t> </a:t>
            </a:r>
            <a:r>
              <a:rPr lang="en-US" sz="1700" dirty="0" smtClean="0"/>
              <a:t>Executives</a:t>
            </a:r>
          </a:p>
          <a:p>
            <a:pPr lvl="1"/>
            <a:r>
              <a:rPr lang="en-US" b="1" dirty="0" smtClean="0">
                <a:solidFill>
                  <a:srgbClr val="345825"/>
                </a:solidFill>
                <a:latin typeface="Phinster Extrabold Regular"/>
              </a:rPr>
              <a:t>Newsletter </a:t>
            </a:r>
            <a:r>
              <a:rPr lang="en-US" sz="1700" dirty="0" smtClean="0"/>
              <a:t>publishers</a:t>
            </a:r>
          </a:p>
          <a:p>
            <a:pPr lvl="1"/>
            <a:r>
              <a:rPr lang="en-US" b="1" dirty="0" smtClean="0">
                <a:solidFill>
                  <a:srgbClr val="345825"/>
                </a:solidFill>
                <a:latin typeface="Phinster Extrabold Regular"/>
              </a:rPr>
              <a:t>Events</a:t>
            </a:r>
            <a:r>
              <a:rPr lang="en-US" b="1" dirty="0" smtClean="0"/>
              <a:t> </a:t>
            </a:r>
            <a:r>
              <a:rPr lang="en-US" sz="1700" dirty="0" smtClean="0"/>
              <a:t>managers</a:t>
            </a:r>
          </a:p>
          <a:p>
            <a:pPr lvl="1"/>
            <a:endParaRPr lang="en-US" b="1" dirty="0">
              <a:solidFill>
                <a:srgbClr val="345825"/>
              </a:solidFill>
            </a:endParaRPr>
          </a:p>
        </p:txBody>
      </p:sp>
      <p:sp>
        <p:nvSpPr>
          <p:cNvPr id="4" name="Title 3"/>
          <p:cNvSpPr>
            <a:spLocks noGrp="1"/>
          </p:cNvSpPr>
          <p:nvPr>
            <p:ph type="title"/>
          </p:nvPr>
        </p:nvSpPr>
        <p:spPr/>
        <p:txBody>
          <a:bodyPr/>
          <a:lstStyle/>
          <a:p>
            <a:r>
              <a:rPr lang="en-US" dirty="0" smtClean="0"/>
              <a:t>The </a:t>
            </a:r>
            <a:r>
              <a:rPr lang="en-US" dirty="0" err="1" smtClean="0"/>
              <a:t>RealManage</a:t>
            </a:r>
            <a:r>
              <a:rPr lang="en-US" dirty="0" smtClean="0"/>
              <a:t> </a:t>
            </a:r>
            <a:r>
              <a:rPr lang="en-US" dirty="0" smtClean="0">
                <a:solidFill>
                  <a:srgbClr val="0F4F5F"/>
                </a:solidFill>
              </a:rPr>
              <a:t>DIFFERENCE</a:t>
            </a:r>
            <a:endParaRPr lang="en-US" dirty="0">
              <a:solidFill>
                <a:srgbClr val="0F4F5F"/>
              </a:solidFill>
            </a:endParaRPr>
          </a:p>
        </p:txBody>
      </p:sp>
      <p:sp>
        <p:nvSpPr>
          <p:cNvPr id="2" name="Slide Number Placeholder 1"/>
          <p:cNvSpPr>
            <a:spLocks noGrp="1"/>
          </p:cNvSpPr>
          <p:nvPr>
            <p:ph type="sldNum" sz="quarter" idx="11"/>
          </p:nvPr>
        </p:nvSpPr>
        <p:spPr/>
        <p:txBody>
          <a:bodyPr/>
          <a:lstStyle/>
          <a:p>
            <a:fld id="{CEE44A12-C095-A14E-9819-8386363D8EDF}" type="slidenum">
              <a:rPr lang="en-US" smtClean="0"/>
              <a:pPr/>
              <a:t>9</a:t>
            </a:fld>
            <a:endParaRPr lang="en-US" dirty="0"/>
          </a:p>
        </p:txBody>
      </p:sp>
    </p:spTree>
    <p:extLst>
      <p:ext uri="{BB962C8B-B14F-4D97-AF65-F5344CB8AC3E}">
        <p14:creationId xmlns:p14="http://schemas.microsoft.com/office/powerpoint/2010/main" val="367246450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1839</TotalTime>
  <Words>1755</Words>
  <Application>Microsoft Office PowerPoint</Application>
  <PresentationFormat>On-screen Show (4:3)</PresentationFormat>
  <Paragraphs>322</Paragraphs>
  <Slides>29</Slides>
  <Notes>7</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HOA Name Here</vt:lpstr>
      <vt:lpstr>We Understand the Typical Board CHALLENGES</vt:lpstr>
      <vt:lpstr>We Understand the Typical Board CHALLENGES</vt:lpstr>
      <vt:lpstr>We Understand the Typical Board CHALLENGES</vt:lpstr>
      <vt:lpstr>We Understand the Typical Board CHALLENGES</vt:lpstr>
      <vt:lpstr>The RealManage VALUE Proposition</vt:lpstr>
      <vt:lpstr>How Has RealManage Become the FASTEST GROWING Management Company in the US?</vt:lpstr>
      <vt:lpstr>EXCPETIONAL COMMUNITIES  Deserve Exceptional Management</vt:lpstr>
      <vt:lpstr>The RealManage DIFFERENCE</vt:lpstr>
      <vt:lpstr>RealManage Has a HIGHLY-SEASONED Executive TEAM</vt:lpstr>
      <vt:lpstr>RealManage Has HIGHLY-SEASONED Team Members Across the Country</vt:lpstr>
      <vt:lpstr>The RealManage DIFFERENCE</vt:lpstr>
      <vt:lpstr>The RealManage DIFFERENCE</vt:lpstr>
      <vt:lpstr>The RealManage DIFFERENCE</vt:lpstr>
      <vt:lpstr>The RealManage DIFFERENCE</vt:lpstr>
      <vt:lpstr>PARTNERSHIP with CiraConnect</vt:lpstr>
      <vt:lpstr>RealManage Has Experience  With ALL TYPES of Communities</vt:lpstr>
      <vt:lpstr>…And With Many of the NATION’S TOP BUILDERS and Developers</vt:lpstr>
      <vt:lpstr>In Summary…</vt:lpstr>
      <vt:lpstr>The End</vt:lpstr>
      <vt:lpstr>Appendix</vt:lpstr>
      <vt:lpstr>Business Process Platform Architecture</vt:lpstr>
      <vt:lpstr>RealSetUp</vt:lpstr>
      <vt:lpstr>RealReports</vt:lpstr>
      <vt:lpstr>Management Report</vt:lpstr>
      <vt:lpstr>RealInspect</vt:lpstr>
      <vt:lpstr>RealService</vt:lpstr>
      <vt:lpstr>RealWeb</vt:lpstr>
      <vt:lpstr>RealNews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Wade Myers</dc:creator>
  <cp:lastModifiedBy>Kelley Dvorak</cp:lastModifiedBy>
  <cp:revision>146</cp:revision>
  <cp:lastPrinted>2013-12-21T00:00:50Z</cp:lastPrinted>
  <dcterms:created xsi:type="dcterms:W3CDTF">2013-12-20T13:52:52Z</dcterms:created>
  <dcterms:modified xsi:type="dcterms:W3CDTF">2014-03-24T14:08:57Z</dcterms:modified>
</cp:coreProperties>
</file>